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10.svg" ContentType="image/svg+xml"/>
  <Override PartName="/ppt/media/image12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3" r:id="rId3"/>
  </p:sldMasterIdLst>
  <p:notesMasterIdLst>
    <p:notesMasterId r:id="rId11"/>
  </p:notesMasterIdLst>
  <p:sldIdLst>
    <p:sldId id="13058107" r:id="rId4"/>
    <p:sldId id="13058137" r:id="rId5"/>
    <p:sldId id="13058217" r:id="rId6"/>
    <p:sldId id="16139908" r:id="rId7"/>
    <p:sldId id="16139911" r:id="rId8"/>
    <p:sldId id="16139903" r:id="rId9"/>
    <p:sldId id="16139906" r:id="rId10"/>
  </p:sldIdLst>
  <p:sldSz cx="12192000" cy="6858000"/>
  <p:notesSz cx="6858000" cy="9144000"/>
  <p:defaultTextStyle>
    <a:defPPr>
      <a:defRPr lang="en-US"/>
    </a:defPPr>
    <a:lvl1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Wingdings" panose="05000000000000000000" pitchFamily="2" charset="2"/>
      <a:buNone/>
      <a:defRPr sz="16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1pPr>
    <a:lvl2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Arial" panose="020B0604020202020204" pitchFamily="34" charset="0"/>
      <a:buNone/>
      <a:defRPr sz="1400" b="0" kern="1200">
        <a:solidFill>
          <a:schemeClr val="bg2"/>
        </a:solidFill>
        <a:latin typeface="+mn-lt"/>
        <a:ea typeface="+mn-ea"/>
        <a:cs typeface="Arial" panose="020B0604020202020204" pitchFamily="34" charset="0"/>
      </a:defRPr>
    </a:lvl2pPr>
    <a:lvl3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Arial" panose="020B0604020202020204" pitchFamily="34" charset="0"/>
      <a:buNone/>
      <a:defRPr sz="12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3pPr>
    <a:lvl4pPr marL="252095" indent="-252095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rgbClr val="006550"/>
      </a:buClr>
      <a:buFont typeface="Arial" panose="020B0604020202020204" pitchFamily="34" charset="0"/>
      <a:buChar char="&gt;"/>
      <a:defRPr sz="12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4pPr>
    <a:lvl5pPr marL="504190" indent="-252095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Clr>
        <a:schemeClr val="tx2"/>
      </a:buClr>
      <a:buFont typeface="Arial" panose="020B0604020202020204" pitchFamily="34" charset="0"/>
      <a:buChar char="&gt;"/>
      <a:defRPr sz="1200" b="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5pPr>
    <a:lvl6pPr marL="0" indent="0" algn="l" defTabSz="914400" rtl="0" eaLnBrk="1" latinLnBrk="0" hangingPunct="1">
      <a:lnSpc>
        <a:spcPct val="110000"/>
      </a:lnSpc>
      <a:spcBef>
        <a:spcPts val="0"/>
      </a:spcBef>
      <a:spcAft>
        <a:spcPts val="800"/>
      </a:spcAft>
      <a:buFont typeface="Arial" panose="020B0604020202020204" pitchFamily="34" charset="0"/>
      <a:buNone/>
      <a:defRPr sz="1400" b="0" kern="1200">
        <a:solidFill>
          <a:schemeClr val="tx2"/>
        </a:solidFill>
        <a:latin typeface="+mn-lt"/>
        <a:ea typeface="+mn-ea"/>
        <a:cs typeface="+mn-cs"/>
      </a:defRPr>
    </a:lvl6pPr>
    <a:lvl7pPr marL="29718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4290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886200" indent="-228600" algn="l" defTabSz="914400" rtl="0" eaLnBrk="1" latinLnBrk="0" hangingPunct="1">
      <a:lnSpc>
        <a:spcPct val="90000"/>
      </a:lnSpc>
      <a:spcBef>
        <a:spcPts val="500"/>
      </a:spcBef>
      <a:buFont typeface="Arial" panose="020B0604020202020204" pitchFamily="34" charset="0"/>
      <a:buChar char="•"/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riti Kakria" initials="KK" lastIdx="125" clrIdx="0"/>
  <p:cmAuthor id="2" name="Akshit Bhasin" initials="AB" lastIdx="3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1CD6"/>
    <a:srgbClr val="00828C"/>
    <a:srgbClr val="F0FF4D"/>
    <a:srgbClr val="FCFFE1"/>
    <a:srgbClr val="F8F7F7"/>
    <a:srgbClr val="B6F8EA"/>
    <a:srgbClr val="FAFFC4"/>
    <a:srgbClr val="00B050"/>
    <a:srgbClr val="EDFADE"/>
    <a:srgbClr val="D6F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F5C547-3BE9-4BB1-989C-17B2047E03DF}" styleName="KF Accent 1">
    <a:wholeTbl>
      <a:tcTxStyle>
        <a:fontRef idx="minor">
          <a:prstClr val="black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9525" cmpd="sng">
              <a:solidFill>
                <a:srgbClr val="D9D9D9"/>
              </a:solidFill>
            </a:ln>
          </a:insideH>
          <a:insideV>
            <a:ln w="9525" cmpd="sng">
              <a:solidFill>
                <a:srgbClr val="D9D9D9"/>
              </a:solidFill>
            </a:ln>
          </a:insideV>
        </a:tcBdr>
        <a:fill>
          <a:noFill/>
        </a:fill>
      </a:tcStyle>
    </a:wholeTbl>
    <a:firstCol>
      <a:tcTxStyle b="on">
        <a:fontRef idx="minor">
          <a:prstClr val="black"/>
        </a:fontRef>
        <a:schemeClr val="accent1"/>
      </a:tcTxStyle>
      <a:tcStyle>
        <a:tcBdr/>
        <a:fill>
          <a:noFill/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solidFill>
            <a:srgbClr val="F2F2F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customXml" Target="../customXml/item3.xml"/><Relationship Id="rId17" Type="http://schemas.openxmlformats.org/officeDocument/2006/relationships/customXml" Target="../customXml/item2.xml"/><Relationship Id="rId16" Type="http://schemas.openxmlformats.org/officeDocument/2006/relationships/customXml" Target="../customXml/item1.xml"/><Relationship Id="rId15" Type="http://schemas.openxmlformats.org/officeDocument/2006/relationships/commentAuthors" Target="commentAuthors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AF7117F0-A13D-4E6E-9B82-0480CC526A53}" type="datetimeFigureOut">
              <a:rPr lang="en-GB" smtClean="0"/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34C4DC51-9541-4142-8491-1BD21288E084}" type="slidenum">
              <a:rPr lang="en-GB" smtClean="0"/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4DC51-9541-4142-8491-1BD21288E084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svg"/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svg"/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all office building looking up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6" r="29571"/>
          <a:stretch>
            <a:fillRect/>
          </a:stretch>
        </p:blipFill>
        <p:spPr>
          <a:xfrm>
            <a:off x="5625548" y="-954"/>
            <a:ext cx="6566452" cy="6858000"/>
          </a:xfrm>
          <a:prstGeom prst="rect">
            <a:avLst/>
          </a:prstGeom>
        </p:spPr>
      </p:pic>
      <p:sp>
        <p:nvSpPr>
          <p:cNvPr id="14" name="Graphic 6"/>
          <p:cNvSpPr/>
          <p:nvPr userDrawn="1"/>
        </p:nvSpPr>
        <p:spPr>
          <a:xfrm>
            <a:off x="-1" y="0"/>
            <a:ext cx="6412229" cy="6858000"/>
          </a:xfrm>
          <a:custGeom>
            <a:avLst/>
            <a:gdLst>
              <a:gd name="connsiteX0" fmla="*/ 0 w 4809172"/>
              <a:gd name="connsiteY0" fmla="*/ 0 h 5143500"/>
              <a:gd name="connsiteX1" fmla="*/ 0 w 4809172"/>
              <a:gd name="connsiteY1" fmla="*/ 5143500 h 5143500"/>
              <a:gd name="connsiteX2" fmla="*/ 2841308 w 4809172"/>
              <a:gd name="connsiteY2" fmla="*/ 5143500 h 5143500"/>
              <a:gd name="connsiteX3" fmla="*/ 4412933 w 4809172"/>
              <a:gd name="connsiteY3" fmla="*/ 5143500 h 5143500"/>
              <a:gd name="connsiteX4" fmla="*/ 4600575 w 4809172"/>
              <a:gd name="connsiteY4" fmla="*/ 3355658 h 5143500"/>
              <a:gd name="connsiteX5" fmla="*/ 4456748 w 4809172"/>
              <a:gd name="connsiteY5" fmla="*/ 3355658 h 5143500"/>
              <a:gd name="connsiteX6" fmla="*/ 4809173 w 4809172"/>
              <a:gd name="connsiteY6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09172" h="5143500">
                <a:moveTo>
                  <a:pt x="0" y="0"/>
                </a:moveTo>
                <a:lnTo>
                  <a:pt x="0" y="5143500"/>
                </a:lnTo>
                <a:lnTo>
                  <a:pt x="2841308" y="5143500"/>
                </a:lnTo>
                <a:lnTo>
                  <a:pt x="4412933" y="5143500"/>
                </a:lnTo>
                <a:lnTo>
                  <a:pt x="4600575" y="3355658"/>
                </a:lnTo>
                <a:lnTo>
                  <a:pt x="4456748" y="3355658"/>
                </a:lnTo>
                <a:lnTo>
                  <a:pt x="4809173" y="0"/>
                </a:lnTo>
                <a:close/>
              </a:path>
            </a:pathLst>
          </a:custGeom>
          <a:gradFill>
            <a:gsLst>
              <a:gs pos="34000">
                <a:schemeClr val="accent3"/>
              </a:gs>
              <a:gs pos="99000">
                <a:schemeClr val="tx2"/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8" y="1036638"/>
            <a:ext cx="4227512" cy="3514725"/>
          </a:xfrm>
        </p:spPr>
        <p:txBody>
          <a:bodyPr lIns="216000"/>
          <a:lstStyle>
            <a:lvl1pPr marL="0" indent="0">
              <a:buNone/>
              <a:defRPr sz="4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Title here</a:t>
            </a:r>
            <a:endParaRPr lang="en-GB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163943" y="0"/>
            <a:ext cx="1641321" cy="6866591"/>
          </a:xfrm>
          <a:custGeom>
            <a:avLst/>
            <a:gdLst>
              <a:gd name="connsiteX0" fmla="*/ 471674 w 1641321"/>
              <a:gd name="connsiteY0" fmla="*/ 0 h 6866591"/>
              <a:gd name="connsiteX1" fmla="*/ 1517998 w 1641321"/>
              <a:gd name="connsiteY1" fmla="*/ 0 h 6866591"/>
              <a:gd name="connsiteX2" fmla="*/ 1215416 w 1641321"/>
              <a:gd name="connsiteY2" fmla="*/ 2877078 h 6866591"/>
              <a:gd name="connsiteX3" fmla="*/ 1641321 w 1641321"/>
              <a:gd name="connsiteY3" fmla="*/ 2877078 h 6866591"/>
              <a:gd name="connsiteX4" fmla="*/ 1221773 w 1641321"/>
              <a:gd name="connsiteY4" fmla="*/ 6866591 h 6866591"/>
              <a:gd name="connsiteX5" fmla="*/ 448789 w 1641321"/>
              <a:gd name="connsiteY5" fmla="*/ 6866591 h 6866591"/>
              <a:gd name="connsiteX6" fmla="*/ 699246 w 1641321"/>
              <a:gd name="connsiteY6" fmla="*/ 4478985 h 6866591"/>
              <a:gd name="connsiteX7" fmla="*/ 0 w 1641321"/>
              <a:gd name="connsiteY7" fmla="*/ 4478985 h 6866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41321" h="6866591">
                <a:moveTo>
                  <a:pt x="471674" y="0"/>
                </a:moveTo>
                <a:lnTo>
                  <a:pt x="1517998" y="0"/>
                </a:lnTo>
                <a:lnTo>
                  <a:pt x="1215416" y="2877078"/>
                </a:lnTo>
                <a:lnTo>
                  <a:pt x="1641321" y="2877078"/>
                </a:lnTo>
                <a:lnTo>
                  <a:pt x="1221773" y="6866591"/>
                </a:lnTo>
                <a:lnTo>
                  <a:pt x="448789" y="6866591"/>
                </a:lnTo>
                <a:lnTo>
                  <a:pt x="699246" y="4478985"/>
                </a:lnTo>
                <a:lnTo>
                  <a:pt x="0" y="4478985"/>
                </a:lnTo>
                <a:close/>
              </a:path>
            </a:pathLst>
          </a:custGeom>
          <a:gradFill>
            <a:gsLst>
              <a:gs pos="34000">
                <a:schemeClr val="accent3">
                  <a:alpha val="50000"/>
                </a:schemeClr>
              </a:gs>
              <a:gs pos="99000">
                <a:schemeClr val="tx2">
                  <a:alpha val="7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7947251" y="4511039"/>
            <a:ext cx="1043783" cy="2385062"/>
          </a:xfrm>
          <a:custGeom>
            <a:avLst/>
            <a:gdLst>
              <a:gd name="connsiteX0" fmla="*/ 250458 w 1043783"/>
              <a:gd name="connsiteY0" fmla="*/ 0 h 2385062"/>
              <a:gd name="connsiteX1" fmla="*/ 1043783 w 1043783"/>
              <a:gd name="connsiteY1" fmla="*/ 0 h 2385062"/>
              <a:gd name="connsiteX2" fmla="*/ 793326 w 1043783"/>
              <a:gd name="connsiteY2" fmla="*/ 2385062 h 2385062"/>
              <a:gd name="connsiteX3" fmla="*/ 0 w 1043783"/>
              <a:gd name="connsiteY3" fmla="*/ 2385062 h 2385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3783" h="2385062">
                <a:moveTo>
                  <a:pt x="250458" y="0"/>
                </a:moveTo>
                <a:lnTo>
                  <a:pt x="1043783" y="0"/>
                </a:lnTo>
                <a:lnTo>
                  <a:pt x="793326" y="2385062"/>
                </a:lnTo>
                <a:lnTo>
                  <a:pt x="0" y="2385062"/>
                </a:lnTo>
                <a:close/>
              </a:path>
            </a:pathLst>
          </a:custGeom>
          <a:gradFill>
            <a:gsLst>
              <a:gs pos="34000">
                <a:schemeClr val="accent3">
                  <a:alpha val="50000"/>
                </a:schemeClr>
              </a:gs>
              <a:gs pos="99000">
                <a:schemeClr val="tx2">
                  <a:alpha val="7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vert="horz" lIns="0" tIns="0" rIns="0" bIns="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4" hasCustomPrompt="1"/>
          </p:nvPr>
        </p:nvSpPr>
        <p:spPr>
          <a:xfrm>
            <a:off x="11220585" y="954"/>
            <a:ext cx="971416" cy="6857049"/>
          </a:xfrm>
          <a:custGeom>
            <a:avLst/>
            <a:gdLst>
              <a:gd name="connsiteX0" fmla="*/ 721260 w 971416"/>
              <a:gd name="connsiteY0" fmla="*/ 0 h 6857049"/>
              <a:gd name="connsiteX1" fmla="*/ 971416 w 971416"/>
              <a:gd name="connsiteY1" fmla="*/ 0 h 6857049"/>
              <a:gd name="connsiteX2" fmla="*/ 971416 w 971416"/>
              <a:gd name="connsiteY2" fmla="*/ 6857049 h 6857049"/>
              <a:gd name="connsiteX3" fmla="*/ 0 w 971416"/>
              <a:gd name="connsiteY3" fmla="*/ 6857049 h 6857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1416" h="6857049">
                <a:moveTo>
                  <a:pt x="721260" y="0"/>
                </a:moveTo>
                <a:lnTo>
                  <a:pt x="971416" y="0"/>
                </a:lnTo>
                <a:lnTo>
                  <a:pt x="971416" y="6857049"/>
                </a:lnTo>
                <a:lnTo>
                  <a:pt x="0" y="6857049"/>
                </a:lnTo>
                <a:close/>
              </a:path>
            </a:pathLst>
          </a:custGeom>
          <a:gradFill>
            <a:gsLst>
              <a:gs pos="34000">
                <a:schemeClr val="accent3">
                  <a:alpha val="50000"/>
                </a:schemeClr>
              </a:gs>
              <a:gs pos="99000">
                <a:schemeClr val="tx2">
                  <a:alpha val="7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vert="horz" lIns="0" tIns="0" rIns="0" bIns="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5513255"/>
            <a:ext cx="3043897" cy="6162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1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7794624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/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3716518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916307" y="1720850"/>
            <a:ext cx="3716518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/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8" y="1720850"/>
            <a:ext cx="2357437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56000" y="1720850"/>
            <a:ext cx="2357437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78565" y="1720850"/>
            <a:ext cx="2357437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7" name="Freeform: Shape 6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/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3" name="Graphic 11"/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 +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8" name="Freeform: Shape 7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/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3" name="Graphic 11"/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89588" y="1268413"/>
            <a:ext cx="5762623" cy="48974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 +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0" name="Freeform: Shape 9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/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91173" y="1268412"/>
            <a:ext cx="2700339" cy="4897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651874" y="1268412"/>
            <a:ext cx="2700339" cy="4897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 left + s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0" name="Freeform: Shape 9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9" name="Freeform: Shape 8"/>
          <p:cNvSpPr/>
          <p:nvPr userDrawn="1"/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1268412"/>
            <a:ext cx="3465512" cy="489743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89588" y="1268412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652212" y="1268412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44442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589588" y="2997131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8652212" y="2997131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589588" y="4725850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8652212" y="4725850"/>
            <a:ext cx="2700000" cy="144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8470900" y="1268412"/>
            <a:ext cx="0" cy="4897438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8" name="Freeform: Shape 7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/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9" name="Freeform: Shape 8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/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6889750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3" name="Freeform: Shape 12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4" name="Freeform: Shape 13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/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326548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086726" y="1720850"/>
            <a:ext cx="326548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blipFill>
            <a:blip r:embed="rId2"/>
            <a:srcRect/>
            <a:stretch>
              <a:fillRect t="-1441" b="-1441"/>
            </a:stretch>
          </a:blipFill>
        </p:spPr>
        <p:txBody>
          <a:bodyPr tIns="72000" rIns="7200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ext Placeholder 5"/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339" y="6337"/>
            <a:ext cx="11254295" cy="6861600"/>
          </a:xfrm>
          <a:custGeom>
            <a:avLst/>
            <a:gdLst>
              <a:gd name="connsiteX0" fmla="*/ 10711664 w 11227599"/>
              <a:gd name="connsiteY0" fmla="*/ 4503969 h 6845324"/>
              <a:gd name="connsiteX1" fmla="*/ 11227599 w 11227599"/>
              <a:gd name="connsiteY1" fmla="*/ 4503969 h 6845324"/>
              <a:gd name="connsiteX2" fmla="*/ 11062804 w 11227599"/>
              <a:gd name="connsiteY2" fmla="*/ 6075858 h 6845324"/>
              <a:gd name="connsiteX3" fmla="*/ 10546869 w 11227599"/>
              <a:gd name="connsiteY3" fmla="*/ 6075858 h 6845324"/>
              <a:gd name="connsiteX4" fmla="*/ 0 w 11227599"/>
              <a:gd name="connsiteY4" fmla="*/ 0 h 6845324"/>
              <a:gd name="connsiteX5" fmla="*/ 8185233 w 11227599"/>
              <a:gd name="connsiteY5" fmla="*/ 0 h 6845324"/>
              <a:gd name="connsiteX6" fmla="*/ 7886066 w 11227599"/>
              <a:gd name="connsiteY6" fmla="*/ 2856021 h 6845324"/>
              <a:gd name="connsiteX7" fmla="*/ 7712399 w 11227599"/>
              <a:gd name="connsiteY7" fmla="*/ 4503969 h 6845324"/>
              <a:gd name="connsiteX8" fmla="*/ 7948181 w 11227599"/>
              <a:gd name="connsiteY8" fmla="*/ 4503969 h 6845324"/>
              <a:gd name="connsiteX9" fmla="*/ 8120581 w 11227599"/>
              <a:gd name="connsiteY9" fmla="*/ 2856021 h 6845324"/>
              <a:gd name="connsiteX10" fmla="*/ 8421015 w 11227599"/>
              <a:gd name="connsiteY10" fmla="*/ 0 h 6845324"/>
              <a:gd name="connsiteX11" fmla="*/ 9674724 w 11227599"/>
              <a:gd name="connsiteY11" fmla="*/ 0 h 6845324"/>
              <a:gd name="connsiteX12" fmla="*/ 9374290 w 11227599"/>
              <a:gd name="connsiteY12" fmla="*/ 2856021 h 6845324"/>
              <a:gd name="connsiteX13" fmla="*/ 10223617 w 11227599"/>
              <a:gd name="connsiteY13" fmla="*/ 2856021 h 6845324"/>
              <a:gd name="connsiteX14" fmla="*/ 9804025 w 11227599"/>
              <a:gd name="connsiteY14" fmla="*/ 6845324 h 6845324"/>
              <a:gd name="connsiteX15" fmla="*/ 8955965 w 11227599"/>
              <a:gd name="connsiteY15" fmla="*/ 6845324 h 6845324"/>
              <a:gd name="connsiteX16" fmla="*/ 9201890 w 11227599"/>
              <a:gd name="connsiteY16" fmla="*/ 4503969 h 6845324"/>
              <a:gd name="connsiteX17" fmla="*/ 7948182 w 11227599"/>
              <a:gd name="connsiteY17" fmla="*/ 4503969 h 6845324"/>
              <a:gd name="connsiteX18" fmla="*/ 7702257 w 11227599"/>
              <a:gd name="connsiteY18" fmla="*/ 6845324 h 6845324"/>
              <a:gd name="connsiteX19" fmla="*/ 0 w 11227599"/>
              <a:gd name="connsiteY19" fmla="*/ 6845324 h 6845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227599" h="6845324">
                <a:moveTo>
                  <a:pt x="10711664" y="4503969"/>
                </a:moveTo>
                <a:lnTo>
                  <a:pt x="11227599" y="4503969"/>
                </a:lnTo>
                <a:lnTo>
                  <a:pt x="11062804" y="6075858"/>
                </a:lnTo>
                <a:lnTo>
                  <a:pt x="10546869" y="6075858"/>
                </a:lnTo>
                <a:close/>
                <a:moveTo>
                  <a:pt x="0" y="0"/>
                </a:moveTo>
                <a:lnTo>
                  <a:pt x="8185233" y="0"/>
                </a:lnTo>
                <a:lnTo>
                  <a:pt x="7886066" y="2856021"/>
                </a:lnTo>
                <a:lnTo>
                  <a:pt x="7712399" y="4503969"/>
                </a:lnTo>
                <a:lnTo>
                  <a:pt x="7948181" y="4503969"/>
                </a:lnTo>
                <a:lnTo>
                  <a:pt x="8120581" y="2856021"/>
                </a:lnTo>
                <a:lnTo>
                  <a:pt x="8421015" y="0"/>
                </a:lnTo>
                <a:lnTo>
                  <a:pt x="9674724" y="0"/>
                </a:lnTo>
                <a:lnTo>
                  <a:pt x="9374290" y="2856021"/>
                </a:lnTo>
                <a:lnTo>
                  <a:pt x="10223617" y="2856021"/>
                </a:lnTo>
                <a:lnTo>
                  <a:pt x="9804025" y="6845324"/>
                </a:lnTo>
                <a:lnTo>
                  <a:pt x="8955965" y="6845324"/>
                </a:lnTo>
                <a:lnTo>
                  <a:pt x="9201890" y="4503969"/>
                </a:lnTo>
                <a:lnTo>
                  <a:pt x="7948182" y="4503969"/>
                </a:lnTo>
                <a:lnTo>
                  <a:pt x="7702257" y="6845324"/>
                </a:lnTo>
                <a:lnTo>
                  <a:pt x="0" y="6845324"/>
                </a:lnTo>
                <a:close/>
              </a:path>
            </a:pathLst>
          </a:custGeom>
          <a:gradFill flip="none" rotWithShape="0">
            <a:gsLst>
              <a:gs pos="20000">
                <a:schemeClr val="accent3">
                  <a:alpha val="50000"/>
                </a:schemeClr>
              </a:gs>
              <a:gs pos="91000">
                <a:schemeClr val="tx2">
                  <a:alpha val="70000"/>
                </a:schemeClr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t">
            <a:noAutofit/>
          </a:bodyPr>
          <a:lstStyle>
            <a:lvl1pPr algn="l">
              <a:defRPr lang="en-US" dirty="0" smtClean="0">
                <a:solidFill>
                  <a:schemeClr val="bg1"/>
                </a:solidFill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2791901"/>
            <a:ext cx="5164137" cy="1274195"/>
          </a:xfrm>
        </p:spPr>
        <p:txBody>
          <a:bodyPr lIns="216000" anchor="ctr" anchorCtr="0"/>
          <a:lstStyle>
            <a:lvl1pPr>
              <a:defRPr sz="4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Divider</a:t>
            </a:r>
            <a:br>
              <a:rPr lang="en-US"/>
            </a:br>
            <a:r>
              <a:rPr lang="en-US"/>
              <a:t>title</a:t>
            </a:r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left + title one +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4" name="Freeform: Shape 13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2" name="Freeform: Shape 11"/>
          <p:cNvSpPr/>
          <p:nvPr userDrawn="1"/>
        </p:nvSpPr>
        <p:spPr>
          <a:xfrm>
            <a:off x="0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39788" y="765216"/>
            <a:ext cx="2492375" cy="5400634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6889750" cy="7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</p:txBody>
      </p:sp>
      <p:sp>
        <p:nvSpPr>
          <p:cNvPr id="5" name="Graphic 11"/>
          <p:cNvSpPr/>
          <p:nvPr userDrawn="1"/>
        </p:nvSpPr>
        <p:spPr>
          <a:xfrm>
            <a:off x="3313985" y="-215593"/>
            <a:ext cx="874641" cy="7088107"/>
          </a:xfrm>
          <a:custGeom>
            <a:avLst/>
            <a:gdLst>
              <a:gd name="connsiteX0" fmla="*/ 362712 w 641032"/>
              <a:gd name="connsiteY0" fmla="*/ 1806035 h 5194935"/>
              <a:gd name="connsiteX1" fmla="*/ 553212 w 641032"/>
              <a:gd name="connsiteY1" fmla="*/ 0 h 5194935"/>
              <a:gd name="connsiteX2" fmla="*/ 374618 w 641032"/>
              <a:gd name="connsiteY2" fmla="*/ 0 h 5194935"/>
              <a:gd name="connsiteX3" fmla="*/ 57531 w 641032"/>
              <a:gd name="connsiteY3" fmla="*/ 3018473 h 5194935"/>
              <a:gd name="connsiteX4" fmla="*/ 228029 w 641032"/>
              <a:gd name="connsiteY4" fmla="*/ 3018473 h 5194935"/>
              <a:gd name="connsiteX5" fmla="*/ 0 w 641032"/>
              <a:gd name="connsiteY5" fmla="*/ 5194935 h 5194935"/>
              <a:gd name="connsiteX6" fmla="*/ 284988 w 641032"/>
              <a:gd name="connsiteY6" fmla="*/ 5194935 h 5194935"/>
              <a:gd name="connsiteX7" fmla="*/ 641033 w 641032"/>
              <a:gd name="connsiteY7" fmla="*/ 1806035 h 519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032" h="5194935">
                <a:moveTo>
                  <a:pt x="362712" y="1806035"/>
                </a:moveTo>
                <a:lnTo>
                  <a:pt x="553212" y="0"/>
                </a:lnTo>
                <a:lnTo>
                  <a:pt x="374618" y="0"/>
                </a:lnTo>
                <a:lnTo>
                  <a:pt x="57531" y="3018473"/>
                </a:lnTo>
                <a:lnTo>
                  <a:pt x="228029" y="3018473"/>
                </a:lnTo>
                <a:lnTo>
                  <a:pt x="0" y="5194935"/>
                </a:lnTo>
                <a:lnTo>
                  <a:pt x="284988" y="5194935"/>
                </a:lnTo>
                <a:lnTo>
                  <a:pt x="641033" y="180603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462464" y="2692851"/>
            <a:ext cx="3265486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088313" y="2692851"/>
            <a:ext cx="3263900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+ titl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4039075" cy="6858000"/>
          </a:xfrm>
          <a:custGeom>
            <a:avLst/>
            <a:gdLst>
              <a:gd name="connsiteX0" fmla="*/ 0 w 4039075"/>
              <a:gd name="connsiteY0" fmla="*/ 0 h 6858000"/>
              <a:gd name="connsiteX1" fmla="*/ 4039075 w 4039075"/>
              <a:gd name="connsiteY1" fmla="*/ 0 h 6858000"/>
              <a:gd name="connsiteX2" fmla="*/ 3318269 w 4039075"/>
              <a:gd name="connsiteY2" fmla="*/ 6858000 h 6858000"/>
              <a:gd name="connsiteX3" fmla="*/ 0 w 40390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9075" h="6858000">
                <a:moveTo>
                  <a:pt x="0" y="0"/>
                </a:moveTo>
                <a:lnTo>
                  <a:pt x="4039075" y="0"/>
                </a:lnTo>
                <a:lnTo>
                  <a:pt x="3318269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rcRect/>
            <a:stretch>
              <a:fillRect l="-5871" t="-2963" r="-250363" b="-36867"/>
            </a:stretch>
          </a:blip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>
            <a:lvl1pPr algn="ctr">
              <a:defRPr lang="en-US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Icon to insert</a:t>
            </a:r>
            <a:br>
              <a:rPr lang="en-GB"/>
            </a:br>
            <a:r>
              <a:rPr lang="en-GB"/>
              <a:t>side image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63" y="765215"/>
            <a:ext cx="6889749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462464" y="1720850"/>
            <a:ext cx="6889750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313985" y="-215592"/>
            <a:ext cx="874643" cy="7088107"/>
          </a:xfrm>
          <a:custGeom>
            <a:avLst/>
            <a:gdLst>
              <a:gd name="connsiteX0" fmla="*/ 511139 w 874643"/>
              <a:gd name="connsiteY0" fmla="*/ 0 h 7088107"/>
              <a:gd name="connsiteX1" fmla="*/ 754817 w 874643"/>
              <a:gd name="connsiteY1" fmla="*/ 0 h 7088107"/>
              <a:gd name="connsiteX2" fmla="*/ 494894 w 874643"/>
              <a:gd name="connsiteY2" fmla="*/ 2464202 h 7088107"/>
              <a:gd name="connsiteX3" fmla="*/ 874643 w 874643"/>
              <a:gd name="connsiteY3" fmla="*/ 2464202 h 7088107"/>
              <a:gd name="connsiteX4" fmla="*/ 388845 w 874643"/>
              <a:gd name="connsiteY4" fmla="*/ 7088107 h 7088107"/>
              <a:gd name="connsiteX5" fmla="*/ 0 w 874643"/>
              <a:gd name="connsiteY5" fmla="*/ 7088107 h 7088107"/>
              <a:gd name="connsiteX6" fmla="*/ 311129 w 874643"/>
              <a:gd name="connsiteY6" fmla="*/ 4118485 h 7088107"/>
              <a:gd name="connsiteX7" fmla="*/ 78497 w 874643"/>
              <a:gd name="connsiteY7" fmla="*/ 4118485 h 70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4643" h="7088107">
                <a:moveTo>
                  <a:pt x="511139" y="0"/>
                </a:moveTo>
                <a:lnTo>
                  <a:pt x="754817" y="0"/>
                </a:lnTo>
                <a:lnTo>
                  <a:pt x="494894" y="2464202"/>
                </a:lnTo>
                <a:lnTo>
                  <a:pt x="874643" y="2464202"/>
                </a:lnTo>
                <a:lnTo>
                  <a:pt x="388845" y="7088107"/>
                </a:lnTo>
                <a:lnTo>
                  <a:pt x="0" y="7088107"/>
                </a:lnTo>
                <a:lnTo>
                  <a:pt x="311129" y="4118485"/>
                </a:lnTo>
                <a:lnTo>
                  <a:pt x="78497" y="411848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left + titl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169375" cy="6858000"/>
          </a:xfrm>
          <a:custGeom>
            <a:avLst/>
            <a:gdLst>
              <a:gd name="connsiteX0" fmla="*/ 0 w 5169375"/>
              <a:gd name="connsiteY0" fmla="*/ 0 h 6858000"/>
              <a:gd name="connsiteX1" fmla="*/ 5169375 w 5169375"/>
              <a:gd name="connsiteY1" fmla="*/ 0 h 6858000"/>
              <a:gd name="connsiteX2" fmla="*/ 4448569 w 5169375"/>
              <a:gd name="connsiteY2" fmla="*/ 6858000 h 6858000"/>
              <a:gd name="connsiteX3" fmla="*/ 0 w 51693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9375" h="6858000">
                <a:moveTo>
                  <a:pt x="0" y="0"/>
                </a:moveTo>
                <a:lnTo>
                  <a:pt x="5169375" y="0"/>
                </a:lnTo>
                <a:lnTo>
                  <a:pt x="4448569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rcRect/>
            <a:stretch>
              <a:fillRect l="-2754" t="-1693" r="-221251" b="-61076"/>
            </a:stretch>
          </a:blip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ctr">
            <a:noAutofit/>
          </a:bodyPr>
          <a:lstStyle>
            <a:lvl1pPr algn="ctr">
              <a:defRPr lang="en-GB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GB"/>
              <a:t>Click Icon to insert</a:t>
            </a:r>
            <a:br>
              <a:rPr lang="en-GB"/>
            </a:br>
            <a:r>
              <a:rPr lang="en-GB"/>
              <a:t>side image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89588" y="1720850"/>
            <a:ext cx="5762625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9588" y="765215"/>
            <a:ext cx="5762625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444286" y="-215592"/>
            <a:ext cx="874643" cy="7088107"/>
          </a:xfrm>
          <a:custGeom>
            <a:avLst/>
            <a:gdLst>
              <a:gd name="connsiteX0" fmla="*/ 511139 w 874643"/>
              <a:gd name="connsiteY0" fmla="*/ 0 h 7088107"/>
              <a:gd name="connsiteX1" fmla="*/ 754817 w 874643"/>
              <a:gd name="connsiteY1" fmla="*/ 0 h 7088107"/>
              <a:gd name="connsiteX2" fmla="*/ 494894 w 874643"/>
              <a:gd name="connsiteY2" fmla="*/ 2464202 h 7088107"/>
              <a:gd name="connsiteX3" fmla="*/ 874643 w 874643"/>
              <a:gd name="connsiteY3" fmla="*/ 2464202 h 7088107"/>
              <a:gd name="connsiteX4" fmla="*/ 388845 w 874643"/>
              <a:gd name="connsiteY4" fmla="*/ 7088107 h 7088107"/>
              <a:gd name="connsiteX5" fmla="*/ 0 w 874643"/>
              <a:gd name="connsiteY5" fmla="*/ 7088107 h 7088107"/>
              <a:gd name="connsiteX6" fmla="*/ 311129 w 874643"/>
              <a:gd name="connsiteY6" fmla="*/ 4118485 h 7088107"/>
              <a:gd name="connsiteX7" fmla="*/ 78497 w 874643"/>
              <a:gd name="connsiteY7" fmla="*/ 4118485 h 70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4643" h="7088107">
                <a:moveTo>
                  <a:pt x="511139" y="0"/>
                </a:moveTo>
                <a:lnTo>
                  <a:pt x="754817" y="0"/>
                </a:lnTo>
                <a:lnTo>
                  <a:pt x="494894" y="2464202"/>
                </a:lnTo>
                <a:lnTo>
                  <a:pt x="874643" y="2464202"/>
                </a:lnTo>
                <a:lnTo>
                  <a:pt x="388845" y="7088107"/>
                </a:lnTo>
                <a:lnTo>
                  <a:pt x="0" y="7088107"/>
                </a:lnTo>
                <a:lnTo>
                  <a:pt x="311129" y="4118485"/>
                </a:lnTo>
                <a:lnTo>
                  <a:pt x="78497" y="4118485"/>
                </a:lnTo>
                <a:close/>
              </a:path>
            </a:pathLst>
          </a:custGeom>
          <a:gradFill>
            <a:gsLst>
              <a:gs pos="100000">
                <a:schemeClr val="accent2">
                  <a:alpha val="55000"/>
                </a:schemeClr>
              </a:gs>
              <a:gs pos="20000">
                <a:schemeClr val="accent5">
                  <a:alpha val="10000"/>
                </a:scheme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lvl1pPr>
              <a:defRPr lang="en-US" dirty="0"/>
            </a:lvl1pPr>
          </a:lstStyle>
          <a:p>
            <a:pPr lvl="0"/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31698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12255 w 12192000"/>
              <a:gd name="connsiteY3" fmla="*/ 6858000 h 6858000"/>
              <a:gd name="connsiteX4" fmla="*/ 6310313 w 12192000"/>
              <a:gd name="connsiteY4" fmla="*/ 3984308 h 6858000"/>
              <a:gd name="connsiteX5" fmla="*/ 6735128 w 12192000"/>
              <a:gd name="connsiteY5" fmla="*/ 3984308 h 6858000"/>
              <a:gd name="connsiteX6" fmla="*/ 5575936 w 12192000"/>
              <a:gd name="connsiteY6" fmla="*/ 0 h 6858000"/>
              <a:gd name="connsiteX7" fmla="*/ 5881688 w 12192000"/>
              <a:gd name="connsiteY7" fmla="*/ 0 h 6858000"/>
              <a:gd name="connsiteX8" fmla="*/ 6132195 w 12192000"/>
              <a:gd name="connsiteY8" fmla="*/ 2384108 h 6858000"/>
              <a:gd name="connsiteX9" fmla="*/ 5838825 w 12192000"/>
              <a:gd name="connsiteY9" fmla="*/ 2384108 h 6858000"/>
              <a:gd name="connsiteX10" fmla="*/ 6309360 w 12192000"/>
              <a:gd name="connsiteY10" fmla="*/ 6858000 h 6858000"/>
              <a:gd name="connsiteX11" fmla="*/ 6103620 w 12192000"/>
              <a:gd name="connsiteY11" fmla="*/ 6858000 h 6858000"/>
              <a:gd name="connsiteX12" fmla="*/ 5633085 w 12192000"/>
              <a:gd name="connsiteY12" fmla="*/ 2384108 h 6858000"/>
              <a:gd name="connsiteX13" fmla="*/ 5826443 w 12192000"/>
              <a:gd name="connsiteY13" fmla="*/ 2384108 h 6858000"/>
              <a:gd name="connsiteX14" fmla="*/ 0 w 12192000"/>
              <a:gd name="connsiteY14" fmla="*/ 0 h 6858000"/>
              <a:gd name="connsiteX15" fmla="*/ 600075 w 12192000"/>
              <a:gd name="connsiteY15" fmla="*/ 0 h 6858000"/>
              <a:gd name="connsiteX16" fmla="*/ 1321118 w 12192000"/>
              <a:gd name="connsiteY16" fmla="*/ 6858000 h 6858000"/>
              <a:gd name="connsiteX17" fmla="*/ 0 w 12192000"/>
              <a:gd name="connsiteY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631698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12255" y="6858000"/>
                </a:lnTo>
                <a:lnTo>
                  <a:pt x="6310313" y="3984308"/>
                </a:lnTo>
                <a:lnTo>
                  <a:pt x="6735128" y="3984308"/>
                </a:lnTo>
                <a:close/>
                <a:moveTo>
                  <a:pt x="5575936" y="0"/>
                </a:moveTo>
                <a:lnTo>
                  <a:pt x="5881688" y="0"/>
                </a:lnTo>
                <a:lnTo>
                  <a:pt x="6132195" y="2384108"/>
                </a:lnTo>
                <a:lnTo>
                  <a:pt x="5838825" y="2384108"/>
                </a:lnTo>
                <a:lnTo>
                  <a:pt x="6309360" y="6858000"/>
                </a:lnTo>
                <a:lnTo>
                  <a:pt x="6103620" y="6858000"/>
                </a:lnTo>
                <a:lnTo>
                  <a:pt x="5633085" y="2384108"/>
                </a:lnTo>
                <a:lnTo>
                  <a:pt x="5826443" y="2384108"/>
                </a:lnTo>
                <a:close/>
                <a:moveTo>
                  <a:pt x="0" y="0"/>
                </a:moveTo>
                <a:lnTo>
                  <a:pt x="600075" y="0"/>
                </a:lnTo>
                <a:lnTo>
                  <a:pt x="132111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insert</a:t>
            </a:r>
            <a:br>
              <a:rPr lang="en-GB"/>
            </a:br>
            <a:r>
              <a:rPr lang="en-GB"/>
              <a:t>image</a:t>
            </a:r>
            <a:endParaRPr lang="en-GB"/>
          </a:p>
        </p:txBody>
      </p:sp>
      <p:sp>
        <p:nvSpPr>
          <p:cNvPr id="7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1358901" y="871538"/>
            <a:ext cx="3960000" cy="5006975"/>
          </a:xfrm>
        </p:spPr>
        <p:txBody>
          <a:bodyPr lIns="216000" anchor="ctr" anchorCtr="0"/>
          <a:lstStyle>
            <a:lvl1pPr>
              <a:lnSpc>
                <a:spcPct val="120000"/>
              </a:lnSpc>
              <a:spcAft>
                <a:spcPts val="1800"/>
              </a:spcAft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Insert quote.</a:t>
            </a:r>
            <a:endParaRPr lang="en-GB"/>
          </a:p>
          <a:p>
            <a:pPr lvl="0"/>
            <a:r>
              <a:rPr lang="en-GB"/>
              <a:t>Adjust to your needs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4816"/>
            <a:ext cx="10515600" cy="470103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100000"/>
              </a:lnSpc>
              <a:buSzPct val="100000"/>
              <a:buFont typeface="Arial" panose="020B0604020202020204" pitchFamily="34" charset="0"/>
              <a:buChar char="−"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800" y="378000"/>
            <a:ext cx="10515600" cy="813600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8946014" y="6489000"/>
            <a:ext cx="2417618" cy="23247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© 2020 Korn Ferry. All rights reserved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363632" y="6489000"/>
            <a:ext cx="504000" cy="232475"/>
          </a:xfrm>
          <a:prstGeom prst="rect">
            <a:avLst/>
          </a:prstGeom>
        </p:spPr>
        <p:txBody>
          <a:bodyPr>
            <a:noAutofit/>
          </a:bodyPr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591600" y="0"/>
            <a:ext cx="1588" cy="1116000"/>
          </a:xfrm>
          <a:prstGeom prst="line">
            <a:avLst/>
          </a:prstGeom>
          <a:ln w="38100">
            <a:solidFill>
              <a:srgbClr val="0065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Divider 1">
    <p:bg>
      <p:bgPr>
        <a:solidFill>
          <a:srgbClr val="006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a city&#10;&#10;Description automatically generated with low confidence"/>
          <p:cNvPicPr>
            <a:picLocks noChangeAspect="1"/>
          </p:cNvPicPr>
          <p:nvPr userDrawn="1"/>
        </p:nvPicPr>
        <p:blipFill rotWithShape="1">
          <a:blip r:embed="rId2" cstate="email"/>
          <a:srcRect t="12420" b="12263"/>
          <a:stretch>
            <a:fillRect/>
          </a:stretch>
        </p:blipFill>
        <p:spPr>
          <a:xfrm>
            <a:off x="8455" y="0"/>
            <a:ext cx="12175090" cy="6872514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8455" y="0"/>
            <a:ext cx="12192002" cy="6872514"/>
          </a:xfrm>
          <a:prstGeom prst="rect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/>
          <p:cNvSpPr/>
          <p:nvPr userDrawn="1"/>
        </p:nvSpPr>
        <p:spPr>
          <a:xfrm>
            <a:off x="0" y="-1"/>
            <a:ext cx="8817584" cy="6858001"/>
          </a:xfrm>
          <a:custGeom>
            <a:avLst/>
            <a:gdLst>
              <a:gd name="connsiteX0" fmla="*/ 0 w 8817584"/>
              <a:gd name="connsiteY0" fmla="*/ 0 h 6858001"/>
              <a:gd name="connsiteX1" fmla="*/ 1504709 w 8817584"/>
              <a:gd name="connsiteY1" fmla="*/ 0 h 6858001"/>
              <a:gd name="connsiteX2" fmla="*/ 1504709 w 8817584"/>
              <a:gd name="connsiteY2" fmla="*/ 1 h 6858001"/>
              <a:gd name="connsiteX3" fmla="*/ 2500134 w 8817584"/>
              <a:gd name="connsiteY3" fmla="*/ 1 h 6858001"/>
              <a:gd name="connsiteX4" fmla="*/ 2627456 w 8817584"/>
              <a:gd name="connsiteY4" fmla="*/ 1 h 6858001"/>
              <a:gd name="connsiteX5" fmla="*/ 8817584 w 8817584"/>
              <a:gd name="connsiteY5" fmla="*/ 1 h 6858001"/>
              <a:gd name="connsiteX6" fmla="*/ 8096924 w 8817584"/>
              <a:gd name="connsiteY6" fmla="*/ 6858001 h 6858001"/>
              <a:gd name="connsiteX7" fmla="*/ 2627456 w 8817584"/>
              <a:gd name="connsiteY7" fmla="*/ 6858001 h 6858001"/>
              <a:gd name="connsiteX8" fmla="*/ 2500134 w 8817584"/>
              <a:gd name="connsiteY8" fmla="*/ 6858001 h 6858001"/>
              <a:gd name="connsiteX9" fmla="*/ 590312 w 8817584"/>
              <a:gd name="connsiteY9" fmla="*/ 6858001 h 6858001"/>
              <a:gd name="connsiteX10" fmla="*/ 590312 w 8817584"/>
              <a:gd name="connsiteY10" fmla="*/ 6858000 h 6858001"/>
              <a:gd name="connsiteX11" fmla="*/ 0 w 8817584"/>
              <a:gd name="connsiteY11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817584" h="6858001">
                <a:moveTo>
                  <a:pt x="0" y="0"/>
                </a:moveTo>
                <a:lnTo>
                  <a:pt x="1504709" y="0"/>
                </a:lnTo>
                <a:lnTo>
                  <a:pt x="1504709" y="1"/>
                </a:lnTo>
                <a:lnTo>
                  <a:pt x="2500134" y="1"/>
                </a:lnTo>
                <a:lnTo>
                  <a:pt x="2627456" y="1"/>
                </a:lnTo>
                <a:lnTo>
                  <a:pt x="8817584" y="1"/>
                </a:lnTo>
                <a:lnTo>
                  <a:pt x="8096924" y="6858001"/>
                </a:lnTo>
                <a:lnTo>
                  <a:pt x="2627456" y="6858001"/>
                </a:lnTo>
                <a:lnTo>
                  <a:pt x="2500134" y="6858001"/>
                </a:lnTo>
                <a:lnTo>
                  <a:pt x="590312" y="6858001"/>
                </a:lnTo>
                <a:lnTo>
                  <a:pt x="590312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50000">
                <a:srgbClr val="85056D">
                  <a:alpha val="98000"/>
                </a:srgbClr>
              </a:gs>
              <a:gs pos="30000">
                <a:schemeClr val="accent2"/>
              </a:gs>
              <a:gs pos="91000">
                <a:schemeClr val="accent1">
                  <a:alpha val="60000"/>
                </a:schemeClr>
              </a:gs>
            </a:gsLst>
            <a:lin ang="3000000" scaled="0"/>
            <a:tileRect/>
          </a:grad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t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4" name="Freeform: Shape 13"/>
          <p:cNvSpPr/>
          <p:nvPr userDrawn="1"/>
        </p:nvSpPr>
        <p:spPr>
          <a:xfrm>
            <a:off x="11022935" y="1"/>
            <a:ext cx="1169065" cy="6857999"/>
          </a:xfrm>
          <a:custGeom>
            <a:avLst/>
            <a:gdLst>
              <a:gd name="connsiteX0" fmla="*/ 720447 w 1169065"/>
              <a:gd name="connsiteY0" fmla="*/ 0 h 6857999"/>
              <a:gd name="connsiteX1" fmla="*/ 1169065 w 1169065"/>
              <a:gd name="connsiteY1" fmla="*/ 0 h 6857999"/>
              <a:gd name="connsiteX2" fmla="*/ 1169065 w 1169065"/>
              <a:gd name="connsiteY2" fmla="*/ 6857999 h 6857999"/>
              <a:gd name="connsiteX3" fmla="*/ 0 w 1169065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9065" h="6857999">
                <a:moveTo>
                  <a:pt x="720447" y="0"/>
                </a:moveTo>
                <a:lnTo>
                  <a:pt x="1169065" y="0"/>
                </a:lnTo>
                <a:lnTo>
                  <a:pt x="1169065" y="6857999"/>
                </a:lnTo>
                <a:lnTo>
                  <a:pt x="0" y="6857999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3" cstate="email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824" y="6230155"/>
            <a:ext cx="516389" cy="478513"/>
          </a:xfrm>
          <a:prstGeom prst="rect">
            <a:avLst/>
          </a:prstGeom>
        </p:spPr>
      </p:pic>
      <p:sp>
        <p:nvSpPr>
          <p:cNvPr id="10" name="Freeform: Shape 9"/>
          <p:cNvSpPr/>
          <p:nvPr userDrawn="1"/>
        </p:nvSpPr>
        <p:spPr>
          <a:xfrm>
            <a:off x="6374142" y="0"/>
            <a:ext cx="4069949" cy="6858000"/>
          </a:xfrm>
          <a:custGeom>
            <a:avLst/>
            <a:gdLst>
              <a:gd name="connsiteX0" fmla="*/ 720422 w 4069949"/>
              <a:gd name="connsiteY0" fmla="*/ 0 h 6858000"/>
              <a:gd name="connsiteX1" fmla="*/ 4069949 w 4069949"/>
              <a:gd name="connsiteY1" fmla="*/ 0 h 6858000"/>
              <a:gd name="connsiteX2" fmla="*/ 3349289 w 4069949"/>
              <a:gd name="connsiteY2" fmla="*/ 6858000 h 6858000"/>
              <a:gd name="connsiteX3" fmla="*/ 0 w 406994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9949" h="6858000">
                <a:moveTo>
                  <a:pt x="720422" y="0"/>
                </a:moveTo>
                <a:lnTo>
                  <a:pt x="4069949" y="0"/>
                </a:lnTo>
                <a:lnTo>
                  <a:pt x="334928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1" name="Freeform: Shape 10"/>
          <p:cNvSpPr/>
          <p:nvPr userDrawn="1"/>
        </p:nvSpPr>
        <p:spPr>
          <a:xfrm>
            <a:off x="7473069" y="0"/>
            <a:ext cx="1830282" cy="6858000"/>
          </a:xfrm>
          <a:custGeom>
            <a:avLst/>
            <a:gdLst>
              <a:gd name="connsiteX0" fmla="*/ 720899 w 1830282"/>
              <a:gd name="connsiteY0" fmla="*/ 0 h 6858000"/>
              <a:gd name="connsiteX1" fmla="*/ 1830282 w 1830282"/>
              <a:gd name="connsiteY1" fmla="*/ 0 h 6858000"/>
              <a:gd name="connsiteX2" fmla="*/ 1109860 w 1830282"/>
              <a:gd name="connsiteY2" fmla="*/ 6858000 h 6858000"/>
              <a:gd name="connsiteX3" fmla="*/ 0 w 183028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0282" h="6858000">
                <a:moveTo>
                  <a:pt x="720899" y="0"/>
                </a:moveTo>
                <a:lnTo>
                  <a:pt x="1830282" y="0"/>
                </a:lnTo>
                <a:lnTo>
                  <a:pt x="11098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60000"/>
                </a:schemeClr>
              </a:gs>
              <a:gs pos="91000">
                <a:schemeClr val="accent1">
                  <a:alpha val="0"/>
                </a:schemeClr>
              </a:gs>
            </a:gsLst>
            <a:lin ang="54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lvl1pPr algn="l">
              <a:defRPr sz="10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8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  <p:sp>
        <p:nvSpPr>
          <p:cNvPr id="9" name="Footer Placeholder 7"/>
          <p:cNvSpPr txBox="1"/>
          <p:nvPr userDrawn="1"/>
        </p:nvSpPr>
        <p:spPr>
          <a:xfrm>
            <a:off x="9167006" y="6353175"/>
            <a:ext cx="2137424" cy="1561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Wingdings" panose="05000000000000000000" pitchFamily="2" charset="2"/>
              <a:buNone/>
              <a:defRPr sz="1000" b="0" kern="1200">
                <a:solidFill>
                  <a:srgbClr val="9F9E9D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400" b="0" kern="1200">
                <a:solidFill>
                  <a:schemeClr val="bg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252095" indent="-25209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04190" indent="-25209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solidFill>
                  <a:schemeClr val="bg1"/>
                </a:solidFill>
              </a:rPr>
              <a:t>© 2021 Korn Ferry. All rights reserved</a:t>
            </a:r>
            <a:endParaRPr lang="en-GB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8550535" y="37435"/>
            <a:ext cx="3641465" cy="6858000"/>
            <a:chOff x="8550535" y="0"/>
            <a:chExt cx="3641465" cy="6858000"/>
          </a:xfrm>
        </p:grpSpPr>
        <p:sp>
          <p:nvSpPr>
            <p:cNvPr id="10" name="Freeform: Shape 9"/>
            <p:cNvSpPr/>
            <p:nvPr userDrawn="1"/>
          </p:nvSpPr>
          <p:spPr>
            <a:xfrm>
              <a:off x="11022935" y="1"/>
              <a:ext cx="1169065" cy="6857999"/>
            </a:xfrm>
            <a:custGeom>
              <a:avLst/>
              <a:gdLst>
                <a:gd name="connsiteX0" fmla="*/ 720447 w 1169065"/>
                <a:gd name="connsiteY0" fmla="*/ 0 h 6857999"/>
                <a:gd name="connsiteX1" fmla="*/ 1169065 w 1169065"/>
                <a:gd name="connsiteY1" fmla="*/ 0 h 6857999"/>
                <a:gd name="connsiteX2" fmla="*/ 1169065 w 1169065"/>
                <a:gd name="connsiteY2" fmla="*/ 6857999 h 6857999"/>
                <a:gd name="connsiteX3" fmla="*/ 0 w 1169065"/>
                <a:gd name="connsiteY3" fmla="*/ 6857999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9065" h="6857999">
                  <a:moveTo>
                    <a:pt x="720447" y="0"/>
                  </a:moveTo>
                  <a:lnTo>
                    <a:pt x="1169065" y="0"/>
                  </a:lnTo>
                  <a:lnTo>
                    <a:pt x="1169065" y="6857999"/>
                  </a:lnTo>
                  <a:lnTo>
                    <a:pt x="0" y="6857999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/>
            <p:cNvSpPr/>
            <p:nvPr userDrawn="1"/>
          </p:nvSpPr>
          <p:spPr>
            <a:xfrm>
              <a:off x="9661087" y="0"/>
              <a:ext cx="1860470" cy="6858000"/>
            </a:xfrm>
            <a:custGeom>
              <a:avLst/>
              <a:gdLst>
                <a:gd name="connsiteX0" fmla="*/ 720423 w 1860470"/>
                <a:gd name="connsiteY0" fmla="*/ 0 h 6858000"/>
                <a:gd name="connsiteX1" fmla="*/ 1860470 w 1860470"/>
                <a:gd name="connsiteY1" fmla="*/ 0 h 6858000"/>
                <a:gd name="connsiteX2" fmla="*/ 1139810 w 1860470"/>
                <a:gd name="connsiteY2" fmla="*/ 6858000 h 6858000"/>
                <a:gd name="connsiteX3" fmla="*/ 0 w 186047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0470" h="6858000">
                  <a:moveTo>
                    <a:pt x="720423" y="0"/>
                  </a:moveTo>
                  <a:lnTo>
                    <a:pt x="1860470" y="0"/>
                  </a:lnTo>
                  <a:lnTo>
                    <a:pt x="113981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2" name="Freeform: Shape 11"/>
            <p:cNvSpPr/>
            <p:nvPr userDrawn="1"/>
          </p:nvSpPr>
          <p:spPr>
            <a:xfrm>
              <a:off x="8550535" y="0"/>
              <a:ext cx="1830282" cy="6858000"/>
            </a:xfrm>
            <a:custGeom>
              <a:avLst/>
              <a:gdLst>
                <a:gd name="connsiteX0" fmla="*/ 720899 w 1830282"/>
                <a:gd name="connsiteY0" fmla="*/ 0 h 6858000"/>
                <a:gd name="connsiteX1" fmla="*/ 1830282 w 1830282"/>
                <a:gd name="connsiteY1" fmla="*/ 0 h 6858000"/>
                <a:gd name="connsiteX2" fmla="*/ 1109860 w 1830282"/>
                <a:gd name="connsiteY2" fmla="*/ 6858000 h 6858000"/>
                <a:gd name="connsiteX3" fmla="*/ 0 w 183028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282" h="6858000">
                  <a:moveTo>
                    <a:pt x="720899" y="0"/>
                  </a:moveTo>
                  <a:lnTo>
                    <a:pt x="1830282" y="0"/>
                  </a:lnTo>
                  <a:lnTo>
                    <a:pt x="1109860" y="6858000"/>
                  </a:lnTo>
                  <a:lnTo>
                    <a:pt x="0" y="685800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accent5">
                    <a:alpha val="15000"/>
                  </a:schemeClr>
                </a:gs>
                <a:gs pos="91000">
                  <a:srgbClr val="DBD9D6">
                    <a:alpha val="0"/>
                  </a:srgbClr>
                </a:gs>
              </a:gsLst>
              <a:lin ang="540000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actory, sky, building, outdoor&#10;&#10;Description automatically generate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" y="0"/>
            <a:ext cx="12191998" cy="685799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/>
          <p:cNvSpPr/>
          <p:nvPr userDrawn="1"/>
        </p:nvSpPr>
        <p:spPr>
          <a:xfrm>
            <a:off x="0" y="-1"/>
            <a:ext cx="8817584" cy="6858001"/>
          </a:xfrm>
          <a:custGeom>
            <a:avLst/>
            <a:gdLst>
              <a:gd name="connsiteX0" fmla="*/ 0 w 8817584"/>
              <a:gd name="connsiteY0" fmla="*/ 0 h 6858001"/>
              <a:gd name="connsiteX1" fmla="*/ 1504709 w 8817584"/>
              <a:gd name="connsiteY1" fmla="*/ 0 h 6858001"/>
              <a:gd name="connsiteX2" fmla="*/ 1504709 w 8817584"/>
              <a:gd name="connsiteY2" fmla="*/ 1 h 6858001"/>
              <a:gd name="connsiteX3" fmla="*/ 2500134 w 8817584"/>
              <a:gd name="connsiteY3" fmla="*/ 1 h 6858001"/>
              <a:gd name="connsiteX4" fmla="*/ 2627456 w 8817584"/>
              <a:gd name="connsiteY4" fmla="*/ 1 h 6858001"/>
              <a:gd name="connsiteX5" fmla="*/ 8817584 w 8817584"/>
              <a:gd name="connsiteY5" fmla="*/ 1 h 6858001"/>
              <a:gd name="connsiteX6" fmla="*/ 8096924 w 8817584"/>
              <a:gd name="connsiteY6" fmla="*/ 6858001 h 6858001"/>
              <a:gd name="connsiteX7" fmla="*/ 2627456 w 8817584"/>
              <a:gd name="connsiteY7" fmla="*/ 6858001 h 6858001"/>
              <a:gd name="connsiteX8" fmla="*/ 2500134 w 8817584"/>
              <a:gd name="connsiteY8" fmla="*/ 6858001 h 6858001"/>
              <a:gd name="connsiteX9" fmla="*/ 590312 w 8817584"/>
              <a:gd name="connsiteY9" fmla="*/ 6858001 h 6858001"/>
              <a:gd name="connsiteX10" fmla="*/ 590312 w 8817584"/>
              <a:gd name="connsiteY10" fmla="*/ 6858000 h 6858001"/>
              <a:gd name="connsiteX11" fmla="*/ 0 w 8817584"/>
              <a:gd name="connsiteY11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817584" h="6858001">
                <a:moveTo>
                  <a:pt x="0" y="0"/>
                </a:moveTo>
                <a:lnTo>
                  <a:pt x="1504709" y="0"/>
                </a:lnTo>
                <a:lnTo>
                  <a:pt x="1504709" y="1"/>
                </a:lnTo>
                <a:lnTo>
                  <a:pt x="2500134" y="1"/>
                </a:lnTo>
                <a:lnTo>
                  <a:pt x="2627456" y="1"/>
                </a:lnTo>
                <a:lnTo>
                  <a:pt x="8817584" y="1"/>
                </a:lnTo>
                <a:lnTo>
                  <a:pt x="8096924" y="6858001"/>
                </a:lnTo>
                <a:lnTo>
                  <a:pt x="2627456" y="6858001"/>
                </a:lnTo>
                <a:lnTo>
                  <a:pt x="2500134" y="6858001"/>
                </a:lnTo>
                <a:lnTo>
                  <a:pt x="590312" y="6858001"/>
                </a:lnTo>
                <a:lnTo>
                  <a:pt x="590312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50000">
                <a:srgbClr val="85056D">
                  <a:alpha val="98000"/>
                </a:srgbClr>
              </a:gs>
              <a:gs pos="30000">
                <a:schemeClr val="accent2"/>
              </a:gs>
              <a:gs pos="91000">
                <a:schemeClr val="accent1">
                  <a:alpha val="60000"/>
                </a:schemeClr>
              </a:gs>
            </a:gsLst>
            <a:lin ang="3600000" scaled="0"/>
            <a:tileRect/>
          </a:gradFill>
          <a:ln w="9525" cap="flat">
            <a:noFill/>
            <a:prstDash val="solid"/>
            <a:miter/>
          </a:ln>
        </p:spPr>
        <p:txBody>
          <a:bodyPr vert="horz" wrap="square" lIns="0" tIns="0" rIns="0" bIns="252000" rtlCol="0" anchor="t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5" name="Freeform: Shape 14"/>
          <p:cNvSpPr/>
          <p:nvPr userDrawn="1"/>
        </p:nvSpPr>
        <p:spPr>
          <a:xfrm>
            <a:off x="11022935" y="1"/>
            <a:ext cx="1169065" cy="6857999"/>
          </a:xfrm>
          <a:custGeom>
            <a:avLst/>
            <a:gdLst>
              <a:gd name="connsiteX0" fmla="*/ 720447 w 1169065"/>
              <a:gd name="connsiteY0" fmla="*/ 0 h 6857999"/>
              <a:gd name="connsiteX1" fmla="*/ 1169065 w 1169065"/>
              <a:gd name="connsiteY1" fmla="*/ 0 h 6857999"/>
              <a:gd name="connsiteX2" fmla="*/ 1169065 w 1169065"/>
              <a:gd name="connsiteY2" fmla="*/ 6857999 h 6857999"/>
              <a:gd name="connsiteX3" fmla="*/ 0 w 1169065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9065" h="6857999">
                <a:moveTo>
                  <a:pt x="720447" y="0"/>
                </a:moveTo>
                <a:lnTo>
                  <a:pt x="1169065" y="0"/>
                </a:lnTo>
                <a:lnTo>
                  <a:pt x="1169065" y="6857999"/>
                </a:lnTo>
                <a:lnTo>
                  <a:pt x="0" y="6857999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9" y="1720850"/>
            <a:ext cx="6621461" cy="444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rgbClr val="C884BC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4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839789" y="582335"/>
            <a:ext cx="6621461" cy="387798"/>
          </a:xfrm>
        </p:spPr>
        <p:txBody>
          <a:bodyPr>
            <a:spAutoFit/>
          </a:bodyPr>
          <a:lstStyle>
            <a:lvl1pPr>
              <a:defRPr>
                <a:solidFill>
                  <a:srgbClr val="C884BC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pic>
        <p:nvPicPr>
          <p:cNvPr id="10" name="Graphic 9"/>
          <p:cNvPicPr>
            <a:picLocks noChangeAspect="1"/>
          </p:cNvPicPr>
          <p:nvPr userDrawn="1"/>
        </p:nvPicPr>
        <p:blipFill>
          <a:blip r:embed="rId3" cstate="email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824" y="6230155"/>
            <a:ext cx="516389" cy="478513"/>
          </a:xfrm>
          <a:prstGeom prst="rect">
            <a:avLst/>
          </a:prstGeom>
        </p:spPr>
      </p:pic>
      <p:sp>
        <p:nvSpPr>
          <p:cNvPr id="11" name="Freeform: Shape 10"/>
          <p:cNvSpPr/>
          <p:nvPr userDrawn="1"/>
        </p:nvSpPr>
        <p:spPr>
          <a:xfrm>
            <a:off x="6374142" y="0"/>
            <a:ext cx="4069949" cy="6858000"/>
          </a:xfrm>
          <a:custGeom>
            <a:avLst/>
            <a:gdLst>
              <a:gd name="connsiteX0" fmla="*/ 720422 w 4069949"/>
              <a:gd name="connsiteY0" fmla="*/ 0 h 6858000"/>
              <a:gd name="connsiteX1" fmla="*/ 4069949 w 4069949"/>
              <a:gd name="connsiteY1" fmla="*/ 0 h 6858000"/>
              <a:gd name="connsiteX2" fmla="*/ 3349289 w 4069949"/>
              <a:gd name="connsiteY2" fmla="*/ 6858000 h 6858000"/>
              <a:gd name="connsiteX3" fmla="*/ 0 w 406994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9949" h="6858000">
                <a:moveTo>
                  <a:pt x="720422" y="0"/>
                </a:moveTo>
                <a:lnTo>
                  <a:pt x="4069949" y="0"/>
                </a:lnTo>
                <a:lnTo>
                  <a:pt x="3349289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  <p:sp>
        <p:nvSpPr>
          <p:cNvPr id="12" name="Freeform: Shape 11"/>
          <p:cNvSpPr/>
          <p:nvPr userDrawn="1"/>
        </p:nvSpPr>
        <p:spPr>
          <a:xfrm>
            <a:off x="7473069" y="0"/>
            <a:ext cx="1830282" cy="6858000"/>
          </a:xfrm>
          <a:custGeom>
            <a:avLst/>
            <a:gdLst>
              <a:gd name="connsiteX0" fmla="*/ 720899 w 1830282"/>
              <a:gd name="connsiteY0" fmla="*/ 0 h 6858000"/>
              <a:gd name="connsiteX1" fmla="*/ 1830282 w 1830282"/>
              <a:gd name="connsiteY1" fmla="*/ 0 h 6858000"/>
              <a:gd name="connsiteX2" fmla="*/ 1109860 w 1830282"/>
              <a:gd name="connsiteY2" fmla="*/ 6858000 h 6858000"/>
              <a:gd name="connsiteX3" fmla="*/ 0 w 183028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0282" h="6858000">
                <a:moveTo>
                  <a:pt x="720899" y="0"/>
                </a:moveTo>
                <a:lnTo>
                  <a:pt x="1830282" y="0"/>
                </a:lnTo>
                <a:lnTo>
                  <a:pt x="11098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60000"/>
                </a:schemeClr>
              </a:gs>
              <a:gs pos="91000">
                <a:schemeClr val="accent1">
                  <a:alpha val="0"/>
                </a:schemeClr>
              </a:gs>
            </a:gsLst>
            <a:lin ang="5400000" scaled="1"/>
            <a:tileRect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252000" numCol="1" spcCol="0" rtlCol="0" fromWordArt="0" anchor="t" anchorCtr="0" forceAA="0" compatLnSpc="1">
            <a:noAutofit/>
          </a:bodyPr>
          <a:lstStyle/>
          <a:p>
            <a:pPr lvl="0"/>
            <a:endParaRPr lang="en-GB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8550535" y="0"/>
            <a:ext cx="3641465" cy="6858000"/>
            <a:chOff x="8550535" y="0"/>
            <a:chExt cx="3641465" cy="6858000"/>
          </a:xfrm>
        </p:grpSpPr>
        <p:sp>
          <p:nvSpPr>
            <p:cNvPr id="10" name="Freeform: Shape 9"/>
            <p:cNvSpPr/>
            <p:nvPr userDrawn="1"/>
          </p:nvSpPr>
          <p:spPr>
            <a:xfrm>
              <a:off x="11022935" y="1"/>
              <a:ext cx="1169065" cy="6857999"/>
            </a:xfrm>
            <a:custGeom>
              <a:avLst/>
              <a:gdLst>
                <a:gd name="connsiteX0" fmla="*/ 720447 w 1169065"/>
                <a:gd name="connsiteY0" fmla="*/ 0 h 6857999"/>
                <a:gd name="connsiteX1" fmla="*/ 1169065 w 1169065"/>
                <a:gd name="connsiteY1" fmla="*/ 0 h 6857999"/>
                <a:gd name="connsiteX2" fmla="*/ 1169065 w 1169065"/>
                <a:gd name="connsiteY2" fmla="*/ 6857999 h 6857999"/>
                <a:gd name="connsiteX3" fmla="*/ 0 w 1169065"/>
                <a:gd name="connsiteY3" fmla="*/ 6857999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9065" h="6857999">
                  <a:moveTo>
                    <a:pt x="720447" y="0"/>
                  </a:moveTo>
                  <a:lnTo>
                    <a:pt x="1169065" y="0"/>
                  </a:lnTo>
                  <a:lnTo>
                    <a:pt x="1169065" y="6857999"/>
                  </a:lnTo>
                  <a:lnTo>
                    <a:pt x="0" y="6857999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/>
            <p:cNvSpPr/>
            <p:nvPr userDrawn="1"/>
          </p:nvSpPr>
          <p:spPr>
            <a:xfrm>
              <a:off x="9661087" y="0"/>
              <a:ext cx="1860470" cy="6858000"/>
            </a:xfrm>
            <a:custGeom>
              <a:avLst/>
              <a:gdLst>
                <a:gd name="connsiteX0" fmla="*/ 720423 w 1860470"/>
                <a:gd name="connsiteY0" fmla="*/ 0 h 6858000"/>
                <a:gd name="connsiteX1" fmla="*/ 1860470 w 1860470"/>
                <a:gd name="connsiteY1" fmla="*/ 0 h 6858000"/>
                <a:gd name="connsiteX2" fmla="*/ 1139810 w 1860470"/>
                <a:gd name="connsiteY2" fmla="*/ 6858000 h 6858000"/>
                <a:gd name="connsiteX3" fmla="*/ 0 w 186047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0470" h="6858000">
                  <a:moveTo>
                    <a:pt x="720423" y="0"/>
                  </a:moveTo>
                  <a:lnTo>
                    <a:pt x="1860470" y="0"/>
                  </a:lnTo>
                  <a:lnTo>
                    <a:pt x="113981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DBD9D6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2" name="Freeform: Shape 11"/>
            <p:cNvSpPr/>
            <p:nvPr userDrawn="1"/>
          </p:nvSpPr>
          <p:spPr>
            <a:xfrm>
              <a:off x="8550535" y="0"/>
              <a:ext cx="1830282" cy="6858000"/>
            </a:xfrm>
            <a:custGeom>
              <a:avLst/>
              <a:gdLst>
                <a:gd name="connsiteX0" fmla="*/ 720899 w 1830282"/>
                <a:gd name="connsiteY0" fmla="*/ 0 h 6858000"/>
                <a:gd name="connsiteX1" fmla="*/ 1830282 w 1830282"/>
                <a:gd name="connsiteY1" fmla="*/ 0 h 6858000"/>
                <a:gd name="connsiteX2" fmla="*/ 1109860 w 1830282"/>
                <a:gd name="connsiteY2" fmla="*/ 6858000 h 6858000"/>
                <a:gd name="connsiteX3" fmla="*/ 0 w 183028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282" h="6858000">
                  <a:moveTo>
                    <a:pt x="720899" y="0"/>
                  </a:moveTo>
                  <a:lnTo>
                    <a:pt x="1830282" y="0"/>
                  </a:lnTo>
                  <a:lnTo>
                    <a:pt x="1109860" y="6858000"/>
                  </a:lnTo>
                  <a:lnTo>
                    <a:pt x="0" y="685800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accent5">
                    <a:alpha val="15000"/>
                  </a:schemeClr>
                </a:gs>
                <a:gs pos="91000">
                  <a:srgbClr val="DBD9D6">
                    <a:alpha val="0"/>
                  </a:srgbClr>
                </a:gs>
              </a:gsLst>
              <a:lin ang="540000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0" tIns="0" rIns="0" bIns="252000" numCol="1" spcCol="0" rtlCol="0" fromWordArt="0" anchor="t" anchorCtr="0" forceAA="0" compatLnSpc="1">
              <a:noAutofit/>
            </a:bodyPr>
            <a:lstStyle/>
            <a:p>
              <a:pPr lvl="0"/>
              <a:endParaRPr lang="en-GB">
                <a:solidFill>
                  <a:schemeClr val="bg1"/>
                </a:solidFill>
              </a:endParaRPr>
            </a:p>
          </p:txBody>
        </p:sp>
      </p:grpSp>
      <p:sp>
        <p:nvSpPr>
          <p:cNvPr id="1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39789" y="1720850"/>
            <a:ext cx="7794624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6" name="Freeform: Shape 5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7794624" cy="444500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6" name="Freeform: Shape 5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8" name="Freeform: Shape 7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9" y="1720850"/>
            <a:ext cx="507523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275388" y="1720850"/>
            <a:ext cx="507523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4" name="Freeform: Shape 13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8" y="1720851"/>
            <a:ext cx="5075237" cy="7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GB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39788" y="2692851"/>
            <a:ext cx="2357437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556000" y="2692851"/>
            <a:ext cx="2357437" cy="3472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8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56000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78566" y="1720850"/>
            <a:ext cx="2357436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9" name="Freeform: Shape 18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39788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56000" y="1720850"/>
            <a:ext cx="2357437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78566" y="1720850"/>
            <a:ext cx="2357438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8555990" y="-1"/>
            <a:ext cx="3636010" cy="6858001"/>
            <a:chOff x="9341167" y="-115570"/>
            <a:chExt cx="2727007" cy="5143500"/>
          </a:xfrm>
          <a:solidFill>
            <a:schemeClr val="accent5">
              <a:alpha val="20000"/>
            </a:schemeClr>
          </a:solidFill>
        </p:grpSpPr>
        <p:sp>
          <p:nvSpPr>
            <p:cNvPr id="19" name="Freeform: Shape 18"/>
            <p:cNvSpPr/>
            <p:nvPr/>
          </p:nvSpPr>
          <p:spPr>
            <a:xfrm>
              <a:off x="9341167" y="467359"/>
              <a:ext cx="254317" cy="1158239"/>
            </a:xfrm>
            <a:custGeom>
              <a:avLst/>
              <a:gdLst>
                <a:gd name="connsiteX0" fmla="*/ 132398 w 254317"/>
                <a:gd name="connsiteY0" fmla="*/ 1158240 h 1158239"/>
                <a:gd name="connsiteX1" fmla="*/ 254318 w 254317"/>
                <a:gd name="connsiteY1" fmla="*/ 0 h 1158239"/>
                <a:gd name="connsiteX2" fmla="*/ 121920 w 254317"/>
                <a:gd name="connsiteY2" fmla="*/ 0 h 1158239"/>
                <a:gd name="connsiteX3" fmla="*/ 0 w 254317"/>
                <a:gd name="connsiteY3" fmla="*/ 1158240 h 115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317" h="1158239">
                  <a:moveTo>
                    <a:pt x="132398" y="1158240"/>
                  </a:moveTo>
                  <a:lnTo>
                    <a:pt x="254318" y="0"/>
                  </a:lnTo>
                  <a:lnTo>
                    <a:pt x="121920" y="0"/>
                  </a:lnTo>
                  <a:lnTo>
                    <a:pt x="0" y="1158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10390822" y="-115570"/>
              <a:ext cx="1677352" cy="5143500"/>
            </a:xfrm>
            <a:custGeom>
              <a:avLst/>
              <a:gdLst>
                <a:gd name="connsiteX0" fmla="*/ 1677353 w 1677352"/>
                <a:gd name="connsiteY0" fmla="*/ 5143500 h 5143500"/>
                <a:gd name="connsiteX1" fmla="*/ 1677353 w 1677352"/>
                <a:gd name="connsiteY1" fmla="*/ 0 h 5143500"/>
                <a:gd name="connsiteX2" fmla="*/ 1259205 w 1677352"/>
                <a:gd name="connsiteY2" fmla="*/ 953 h 5143500"/>
                <a:gd name="connsiteX3" fmla="*/ 396240 w 1677352"/>
                <a:gd name="connsiteY3" fmla="*/ 953 h 5143500"/>
                <a:gd name="connsiteX4" fmla="*/ 208598 w 1677352"/>
                <a:gd name="connsiteY4" fmla="*/ 1788795 h 5143500"/>
                <a:gd name="connsiteX5" fmla="*/ 352425 w 1677352"/>
                <a:gd name="connsiteY5" fmla="*/ 1788795 h 5143500"/>
                <a:gd name="connsiteX6" fmla="*/ 0 w 1677352"/>
                <a:gd name="connsiteY6" fmla="*/ 5143500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7352" h="5143500">
                  <a:moveTo>
                    <a:pt x="1677353" y="5143500"/>
                  </a:moveTo>
                  <a:lnTo>
                    <a:pt x="1677353" y="0"/>
                  </a:lnTo>
                  <a:lnTo>
                    <a:pt x="1259205" y="953"/>
                  </a:lnTo>
                  <a:lnTo>
                    <a:pt x="396240" y="953"/>
                  </a:lnTo>
                  <a:lnTo>
                    <a:pt x="208598" y="1788795"/>
                  </a:lnTo>
                  <a:lnTo>
                    <a:pt x="352425" y="1788795"/>
                  </a:lnTo>
                  <a:lnTo>
                    <a:pt x="0" y="51435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9596437" y="-114617"/>
              <a:ext cx="975359" cy="5142547"/>
            </a:xfrm>
            <a:custGeom>
              <a:avLst/>
              <a:gdLst>
                <a:gd name="connsiteX0" fmla="*/ 622935 w 975359"/>
                <a:gd name="connsiteY0" fmla="*/ 5142548 h 5142547"/>
                <a:gd name="connsiteX1" fmla="*/ 975360 w 975359"/>
                <a:gd name="connsiteY1" fmla="*/ 1787843 h 5142547"/>
                <a:gd name="connsiteX2" fmla="*/ 451485 w 975359"/>
                <a:gd name="connsiteY2" fmla="*/ 1787843 h 5142547"/>
                <a:gd name="connsiteX3" fmla="*/ 640080 w 975359"/>
                <a:gd name="connsiteY3" fmla="*/ 0 h 5142547"/>
                <a:gd name="connsiteX4" fmla="*/ 313373 w 975359"/>
                <a:gd name="connsiteY4" fmla="*/ 0 h 5142547"/>
                <a:gd name="connsiteX5" fmla="*/ 0 w 975359"/>
                <a:gd name="connsiteY5" fmla="*/ 2987993 h 5142547"/>
                <a:gd name="connsiteX6" fmla="*/ 318135 w 975359"/>
                <a:gd name="connsiteY6" fmla="*/ 2987993 h 5142547"/>
                <a:gd name="connsiteX7" fmla="*/ 92393 w 975359"/>
                <a:gd name="connsiteY7" fmla="*/ 5142548 h 514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5359" h="5142547">
                  <a:moveTo>
                    <a:pt x="622935" y="5142548"/>
                  </a:moveTo>
                  <a:lnTo>
                    <a:pt x="975360" y="1787843"/>
                  </a:lnTo>
                  <a:lnTo>
                    <a:pt x="451485" y="1787843"/>
                  </a:lnTo>
                  <a:lnTo>
                    <a:pt x="640080" y="0"/>
                  </a:lnTo>
                  <a:lnTo>
                    <a:pt x="313373" y="0"/>
                  </a:lnTo>
                  <a:lnTo>
                    <a:pt x="0" y="2987993"/>
                  </a:lnTo>
                  <a:lnTo>
                    <a:pt x="318135" y="2987993"/>
                  </a:lnTo>
                  <a:lnTo>
                    <a:pt x="92393" y="514254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+mn-lt"/>
              </a:endParaRPr>
            </a:p>
          </p:txBody>
        </p:sp>
      </p:grpSp>
      <p:sp>
        <p:nvSpPr>
          <p:cNvPr id="14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8993188" y="1720850"/>
            <a:ext cx="2359025" cy="444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/>
          <p:cNvSpPr/>
          <p:nvPr userDrawn="1"/>
        </p:nvSpPr>
        <p:spPr>
          <a:xfrm flipH="1" flipV="1">
            <a:off x="8719881" y="-1"/>
            <a:ext cx="3472118" cy="6858001"/>
          </a:xfrm>
          <a:custGeom>
            <a:avLst/>
            <a:gdLst>
              <a:gd name="connsiteX0" fmla="*/ 2752029 w 3472118"/>
              <a:gd name="connsiteY0" fmla="*/ 6858001 h 6858001"/>
              <a:gd name="connsiteX1" fmla="*/ 0 w 3472118"/>
              <a:gd name="connsiteY1" fmla="*/ 6858001 h 6858001"/>
              <a:gd name="connsiteX2" fmla="*/ 0 w 3472118"/>
              <a:gd name="connsiteY2" fmla="*/ 0 h 6858001"/>
              <a:gd name="connsiteX3" fmla="*/ 3472118 w 3472118"/>
              <a:gd name="connsiteY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2118" h="6858001">
                <a:moveTo>
                  <a:pt x="2752029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3472118" y="0"/>
                </a:lnTo>
                <a:close/>
              </a:path>
            </a:pathLst>
          </a:custGeom>
          <a:gradFill flip="none" rotWithShape="0">
            <a:gsLst>
              <a:gs pos="80000">
                <a:schemeClr val="accent1"/>
              </a:gs>
              <a:gs pos="10000">
                <a:schemeClr val="accent3"/>
              </a:gs>
            </a:gsLst>
            <a:lin ang="5400000" scaled="0"/>
            <a:tileRect/>
          </a:gradFill>
          <a:ln w="9525" cap="flat">
            <a:noFill/>
            <a:prstDash val="solid"/>
            <a:miter/>
          </a:ln>
        </p:spPr>
        <p:txBody>
          <a:bodyPr wrap="square" lIns="0" tIns="0" rIns="0" bIns="252000" rtlCol="0" anchor="ctr">
            <a:noAutofit/>
          </a:bodyPr>
          <a:lstStyle/>
          <a:p>
            <a:pPr lvl="0"/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11" name="Graphic 3"/>
          <p:cNvSpPr/>
          <p:nvPr userDrawn="1"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77962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65215"/>
            <a:ext cx="10514013" cy="4985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20849"/>
            <a:ext cx="10515600" cy="44561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  <a:p>
            <a:pPr lvl="5"/>
            <a:r>
              <a:rPr lang="en-US"/>
              <a:t>Sixth level</a:t>
            </a:r>
            <a:endParaRPr lang="en-GB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lvl1pPr algn="l">
              <a:defRPr sz="1000" b="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5" name="Graphic 3"/>
          <p:cNvSpPr/>
          <p:nvPr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2"/>
          </a:solidFill>
          <a:latin typeface="+mj-lt"/>
          <a:ea typeface="+mj-ea"/>
          <a:cs typeface="Arial" panose="020B0604020202020204" pitchFamily="34" charset="0"/>
        </a:defRPr>
      </a:lvl1pPr>
      <a:lvl2pPr>
        <a:defRPr>
          <a:latin typeface="+mj-lt"/>
        </a:defRPr>
      </a:lvl2pPr>
      <a:lvl3pPr>
        <a:defRPr>
          <a:latin typeface="+mj-lt"/>
        </a:defRPr>
      </a:lvl3pPr>
      <a:lvl4pPr>
        <a:defRPr>
          <a:latin typeface="+mj-lt"/>
        </a:defRPr>
      </a:lvl4pPr>
      <a:lvl5pPr>
        <a:defRPr>
          <a:latin typeface="+mj-lt"/>
        </a:defRPr>
      </a:lvl5pPr>
      <a:lvl6pPr>
        <a:defRPr>
          <a:latin typeface="+mj-lt"/>
        </a:defRPr>
      </a:lvl6pPr>
      <a:lvl7pPr>
        <a:defRPr>
          <a:latin typeface="+mj-lt"/>
        </a:defRPr>
      </a:lvl7pPr>
      <a:lvl8pPr>
        <a:defRPr>
          <a:latin typeface="+mj-lt"/>
        </a:defRPr>
      </a:lvl8pPr>
      <a:lvl9pPr>
        <a:defRPr>
          <a:latin typeface="+mj-lt"/>
        </a:defRPr>
      </a:lvl9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n-lt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252095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504190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52095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504190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n-lt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82335"/>
            <a:ext cx="10514013" cy="3877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20850"/>
            <a:ext cx="10515600" cy="4445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  <a:p>
            <a:pPr lvl="5"/>
            <a:r>
              <a:rPr lang="en-US"/>
              <a:t>Sixth level</a:t>
            </a:r>
            <a:endParaRPr lang="en-GB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lvl1pPr algn="l">
              <a:defRPr sz="1000" b="0">
                <a:solidFill>
                  <a:srgbClr val="920A7A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8D106B86-2C1D-4C37-AAEC-BECB664F03FD}" type="slidenum">
              <a:rPr lang="en-GB" smtClean="0"/>
            </a:fld>
            <a:endParaRPr lang="en-GB"/>
          </a:p>
        </p:txBody>
      </p:sp>
      <p:sp>
        <p:nvSpPr>
          <p:cNvPr id="5" name="Graphic 3"/>
          <p:cNvSpPr/>
          <p:nvPr/>
        </p:nvSpPr>
        <p:spPr>
          <a:xfrm>
            <a:off x="11309192" y="6353175"/>
            <a:ext cx="49530" cy="506730"/>
          </a:xfrm>
          <a:custGeom>
            <a:avLst/>
            <a:gdLst>
              <a:gd name="connsiteX0" fmla="*/ 49530 w 49530"/>
              <a:gd name="connsiteY0" fmla="*/ 0 h 506730"/>
              <a:gd name="connsiteX1" fmla="*/ 0 w 49530"/>
              <a:gd name="connsiteY1" fmla="*/ 506730 h 506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530" h="506730">
                <a:moveTo>
                  <a:pt x="49530" y="0"/>
                </a:moveTo>
                <a:lnTo>
                  <a:pt x="0" y="506730"/>
                </a:lnTo>
              </a:path>
            </a:pathLst>
          </a:custGeom>
          <a:ln w="9525" cap="flat">
            <a:solidFill>
              <a:srgbClr val="9F9E9D"/>
            </a:solidFill>
            <a:prstDash val="solid"/>
            <a:miter/>
          </a:ln>
        </p:spPr>
        <p:txBody>
          <a:bodyPr rtlCol="0" anchor="ctr"/>
          <a:lstStyle/>
          <a:p>
            <a:endParaRPr lang="en-GB"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rgbClr val="920A7A"/>
          </a:solidFill>
          <a:latin typeface="+mj-lt"/>
          <a:ea typeface="+mj-ea"/>
          <a:cs typeface="Arial" panose="020B0604020202020204" pitchFamily="34" charset="0"/>
        </a:defRPr>
      </a:lvl1pPr>
      <a:lvl2pPr>
        <a:defRPr>
          <a:latin typeface="+mj-lt"/>
        </a:defRPr>
      </a:lvl2pPr>
      <a:lvl3pPr>
        <a:defRPr>
          <a:latin typeface="+mj-lt"/>
        </a:defRPr>
      </a:lvl3pPr>
      <a:lvl4pPr>
        <a:defRPr>
          <a:latin typeface="+mj-lt"/>
        </a:defRPr>
      </a:lvl4pPr>
      <a:lvl5pPr>
        <a:defRPr>
          <a:latin typeface="+mj-lt"/>
        </a:defRPr>
      </a:lvl5pPr>
      <a:lvl6pPr>
        <a:defRPr>
          <a:latin typeface="+mj-lt"/>
        </a:defRPr>
      </a:lvl6pPr>
      <a:lvl7pPr>
        <a:defRPr>
          <a:latin typeface="+mj-lt"/>
        </a:defRPr>
      </a:lvl7pPr>
      <a:lvl8pPr>
        <a:defRPr>
          <a:latin typeface="+mj-lt"/>
        </a:defRPr>
      </a:lvl8pPr>
      <a:lvl9pPr>
        <a:defRPr>
          <a:latin typeface="+mj-lt"/>
        </a:defRPr>
      </a:lvl9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rgbClr val="750060"/>
          </a:solidFill>
          <a:latin typeface="+mn-lt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252095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920A7A"/>
        </a:buClr>
        <a:buFont typeface="Wingdings 2" panose="05020102010507070707" pitchFamily="18" charset="2"/>
        <a:buChar char="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504190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920A7A"/>
        </a:buClr>
        <a:buFont typeface="Wingdings 2" panose="05020102010507070707" pitchFamily="18" charset="2"/>
        <a:buChar char="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sz="1400" b="0" kern="1200">
          <a:solidFill>
            <a:srgbClr val="75006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800"/>
        </a:spcAft>
        <a:buClr>
          <a:srgbClr val="006550"/>
        </a:buClr>
        <a:buFont typeface="Arial" panose="020B0604020202020204" pitchFamily="34" charset="0"/>
        <a:buNone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52095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504190" indent="-252095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&gt;"/>
        <a:defRPr sz="12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400" b="0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Wingdings" panose="05000000000000000000" pitchFamily="2" charset="2"/>
        <a:buNone/>
        <a:defRPr sz="1600" b="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006550"/>
        </a:buClr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n-lt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6.xml"/><Relationship Id="rId4" Type="http://schemas.openxmlformats.org/officeDocument/2006/relationships/image" Target="../media/image12.svg"/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6.xml"/><Relationship Id="rId4" Type="http://schemas.openxmlformats.org/officeDocument/2006/relationships/image" Target="../media/image12.svg"/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839787" y="1036638"/>
            <a:ext cx="4668380" cy="4036105"/>
          </a:xfrm>
        </p:spPr>
        <p:txBody>
          <a:bodyPr anchor="ctr"/>
          <a:lstStyle/>
          <a:p>
            <a:r>
              <a:rPr lang="en-US" sz="2400" b="1" dirty="0"/>
              <a:t>Job Evaluation and Analysis</a:t>
            </a:r>
            <a:endParaRPr lang="en-US" sz="2400" b="1" dirty="0"/>
          </a:p>
          <a:p>
            <a:endParaRPr lang="en-US" sz="1800" dirty="0"/>
          </a:p>
          <a:p>
            <a:endParaRPr lang="en-US" sz="1800" dirty="0"/>
          </a:p>
          <a:p>
            <a:endParaRPr lang="en-US" sz="100" dirty="0"/>
          </a:p>
          <a:p>
            <a:r>
              <a:rPr lang="en-US" sz="2000" dirty="0"/>
              <a:t>Sample Output</a:t>
            </a:r>
            <a:endParaRPr lang="en-US" sz="2000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39788" y="1036637"/>
            <a:ext cx="0" cy="39319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6699"/>
            <a:ext cx="10848975" cy="664797"/>
          </a:xfrm>
        </p:spPr>
        <p:txBody>
          <a:bodyPr/>
          <a:lstStyle/>
          <a:p>
            <a:r>
              <a:rPr lang="en-US" sz="2400"/>
              <a:t>Legends on the detailed relativity charts** and analysis [2/2]</a:t>
            </a:r>
            <a:br>
              <a:rPr lang="en-US" sz="2400"/>
            </a:br>
            <a:endParaRPr lang="en-US" sz="2400"/>
          </a:p>
        </p:txBody>
      </p:sp>
      <p:graphicFrame>
        <p:nvGraphicFramePr>
          <p:cNvPr id="10" name="object 7"/>
          <p:cNvGraphicFramePr>
            <a:graphicFrameLocks noGrp="1"/>
          </p:cNvGraphicFramePr>
          <p:nvPr/>
        </p:nvGraphicFramePr>
        <p:xfrm>
          <a:off x="838200" y="1541156"/>
          <a:ext cx="10525432" cy="324419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47197"/>
                <a:gridCol w="7078235"/>
              </a:tblGrid>
              <a:tr h="69914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lang="en-US" sz="1800" b="1">
                          <a:solidFill>
                            <a:schemeClr val="bg1"/>
                          </a:solidFill>
                          <a:latin typeface="+mn-lt"/>
                          <a:cs typeface="Arial" panose="020B0604020202020204"/>
                        </a:rPr>
                        <a:t>Category</a:t>
                      </a:r>
                      <a:endParaRPr sz="1800" b="1">
                        <a:solidFill>
                          <a:schemeClr val="bg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lang="en-US" sz="1800" b="1" spc="-5">
                          <a:solidFill>
                            <a:schemeClr val="bg1"/>
                          </a:solidFill>
                          <a:latin typeface="+mn-lt"/>
                          <a:cs typeface="Arial" panose="020B0604020202020204"/>
                        </a:rPr>
                        <a:t>Description</a:t>
                      </a:r>
                      <a:endParaRPr sz="1800" b="1">
                        <a:solidFill>
                          <a:schemeClr val="bg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486041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Bef>
                          <a:spcPts val="410"/>
                        </a:spcBef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Negative Outlier</a:t>
                      </a:r>
                      <a:endParaRPr sz="1600" b="1">
                        <a:solidFill>
                          <a:schemeClr val="tx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Current Grade of Role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&gt;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 Proposed Band for the Role  (i.e. currently over-graded)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4621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Positive Outlier</a:t>
                      </a:r>
                      <a:endParaRPr sz="1600" b="1">
                        <a:solidFill>
                          <a:schemeClr val="tx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indent="0" algn="l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Current Grade of Role 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&lt;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/>
                        </a:rPr>
                        <a:t>Proposed Band for the Role (i.e. currently under-graded)</a:t>
                      </a:r>
                      <a:endParaRPr sz="1400" b="0" dirty="0">
                        <a:solidFill>
                          <a:schemeClr val="tx1"/>
                        </a:solidFill>
                        <a:latin typeface="+mn-lt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17193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lang="en-US" sz="16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/>
                        </a:rPr>
                        <a:t>High Step Gap</a:t>
                      </a:r>
                      <a:endParaRPr sz="16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b="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/>
                        </a:rPr>
                        <a:t>Subordinate’s JE score &lt; 35% of supervisor’s JE score</a:t>
                      </a:r>
                      <a:endParaRPr lang="pt-BR" sz="1400" b="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17193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lang="en-US" sz="16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/>
                        </a:rPr>
                        <a:t>Low Step Gap</a:t>
                      </a:r>
                      <a:endParaRPr sz="16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/>
                      </a:endParaRPr>
                    </a:p>
                  </a:txBody>
                  <a:tcPr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065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b="0" kern="1200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" panose="020B0604020202020204"/>
                        </a:rPr>
                        <a:t>Subordinate’s JE score &gt;70% of supervisor’s JE score</a:t>
                      </a:r>
                      <a:endParaRPr lang="pt-BR" sz="1400" b="0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/>
                      </a:endParaRP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" name="Isosceles Triangle 13"/>
          <p:cNvSpPr/>
          <p:nvPr/>
        </p:nvSpPr>
        <p:spPr>
          <a:xfrm flipV="1">
            <a:off x="3561839" y="2368335"/>
            <a:ext cx="311367" cy="20997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/>
          <p:nvPr/>
        </p:nvSpPr>
        <p:spPr>
          <a:xfrm>
            <a:off x="3561839" y="2960913"/>
            <a:ext cx="311367" cy="20997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10211"/>
          <p:cNvSpPr/>
          <p:nvPr/>
        </p:nvSpPr>
        <p:spPr bwMode="auto">
          <a:xfrm>
            <a:off x="3471386" y="4282638"/>
            <a:ext cx="492272" cy="297544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/>
              <a:t>Low Step Gap</a:t>
            </a:r>
            <a:endParaRPr lang="en-US" sz="700"/>
          </a:p>
        </p:txBody>
      </p:sp>
      <p:sp>
        <p:nvSpPr>
          <p:cNvPr id="19" name="10211"/>
          <p:cNvSpPr/>
          <p:nvPr/>
        </p:nvSpPr>
        <p:spPr bwMode="auto">
          <a:xfrm>
            <a:off x="3471386" y="3520545"/>
            <a:ext cx="492272" cy="343592"/>
          </a:xfrm>
          <a:prstGeom prst="flowChartProcess">
            <a:avLst/>
          </a:prstGeom>
          <a:solidFill>
            <a:srgbClr val="D6FBF3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/>
              <a:t>High Step Gap</a:t>
            </a:r>
            <a:endParaRPr lang="en-US" sz="700"/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1352213" y="6353175"/>
            <a:ext cx="504000" cy="232475"/>
          </a:xfrm>
        </p:spPr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Connector: Elbow 119"/>
          <p:cNvCxnSpPr>
            <a:endCxn id="198" idx="0"/>
          </p:cNvCxnSpPr>
          <p:nvPr/>
        </p:nvCxnSpPr>
        <p:spPr bwMode="auto">
          <a:xfrm rot="5400000">
            <a:off x="1445269" y="4291597"/>
            <a:ext cx="2332604" cy="96650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1" name="Straight Connector 120"/>
          <p:cNvCxnSpPr/>
          <p:nvPr/>
        </p:nvCxnSpPr>
        <p:spPr bwMode="auto">
          <a:xfrm>
            <a:off x="117553" y="2551985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2" name="Straight Connector 121"/>
          <p:cNvCxnSpPr/>
          <p:nvPr/>
        </p:nvCxnSpPr>
        <p:spPr bwMode="auto">
          <a:xfrm>
            <a:off x="117553" y="328271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3" name="Straight Connector 122"/>
          <p:cNvCxnSpPr/>
          <p:nvPr/>
        </p:nvCxnSpPr>
        <p:spPr bwMode="auto">
          <a:xfrm>
            <a:off x="117553" y="3957548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4" name="Straight Connector 123"/>
          <p:cNvCxnSpPr/>
          <p:nvPr/>
        </p:nvCxnSpPr>
        <p:spPr bwMode="auto">
          <a:xfrm>
            <a:off x="117553" y="470662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5" name="Straight Connector 124"/>
          <p:cNvCxnSpPr/>
          <p:nvPr/>
        </p:nvCxnSpPr>
        <p:spPr bwMode="auto">
          <a:xfrm>
            <a:off x="117553" y="5388360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6" name="Straight Connector 125"/>
          <p:cNvCxnSpPr/>
          <p:nvPr/>
        </p:nvCxnSpPr>
        <p:spPr bwMode="auto">
          <a:xfrm>
            <a:off x="119641" y="1182453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27" name="Straight Connector 126"/>
          <p:cNvCxnSpPr/>
          <p:nvPr/>
        </p:nvCxnSpPr>
        <p:spPr bwMode="auto">
          <a:xfrm>
            <a:off x="117553" y="1857184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7" name="10501"/>
          <p:cNvSpPr/>
          <p:nvPr/>
        </p:nvSpPr>
        <p:spPr bwMode="auto">
          <a:xfrm>
            <a:off x="5884846" y="1908887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Unit Head - Large  (</a:t>
            </a:r>
            <a:r>
              <a:rPr lang="en-US" sz="850" dirty="0"/>
              <a:t>L</a:t>
            </a:r>
            <a:r>
              <a:rPr lang="en-US" sz="850" b="0" i="0" dirty="0"/>
              <a:t>1B) </a:t>
            </a:r>
            <a:r>
              <a:rPr lang="en-US" sz="850" b="1" dirty="0"/>
              <a:t>904  </a:t>
            </a:r>
            <a:endParaRPr lang="en-US" sz="850" b="1" dirty="0"/>
          </a:p>
        </p:txBody>
      </p:sp>
      <p:sp>
        <p:nvSpPr>
          <p:cNvPr id="52" name="1050103"/>
          <p:cNvSpPr/>
          <p:nvPr/>
        </p:nvSpPr>
        <p:spPr bwMode="auto">
          <a:xfrm>
            <a:off x="5322117" y="2718324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 - Finance &amp; accounts = (M1/M2) </a:t>
            </a:r>
            <a:r>
              <a:rPr lang="en-US" sz="850" b="1" dirty="0"/>
              <a:t>551</a:t>
            </a:r>
            <a:endParaRPr lang="en-US" sz="850" b="1" dirty="0"/>
          </a:p>
        </p:txBody>
      </p:sp>
      <p:sp>
        <p:nvSpPr>
          <p:cNvPr id="53" name="1050104"/>
          <p:cNvSpPr/>
          <p:nvPr/>
        </p:nvSpPr>
        <p:spPr bwMode="auto">
          <a:xfrm>
            <a:off x="6833477" y="3309086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Lead-HR &amp; Admin. (Unit HR Head) (M1) </a:t>
            </a:r>
            <a:r>
              <a:rPr lang="en-US" sz="850" b="1" dirty="0"/>
              <a:t>496  </a:t>
            </a:r>
            <a:endParaRPr lang="en-US" sz="850" b="1" dirty="0"/>
          </a:p>
        </p:txBody>
      </p:sp>
      <p:sp>
        <p:nvSpPr>
          <p:cNvPr id="54" name="1050106"/>
          <p:cNvSpPr/>
          <p:nvPr/>
        </p:nvSpPr>
        <p:spPr bwMode="auto">
          <a:xfrm>
            <a:off x="7756221" y="3360456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Lead-Quality (M1/M2) </a:t>
            </a:r>
            <a:r>
              <a:rPr lang="en-US" sz="850" b="1" dirty="0"/>
              <a:t>479</a:t>
            </a:r>
            <a:endParaRPr lang="en-US" sz="850" b="1" dirty="0"/>
          </a:p>
        </p:txBody>
      </p:sp>
      <p:sp>
        <p:nvSpPr>
          <p:cNvPr id="80" name="1050101"/>
          <p:cNvSpPr/>
          <p:nvPr/>
        </p:nvSpPr>
        <p:spPr bwMode="auto">
          <a:xfrm>
            <a:off x="9277827" y="4048241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Lead-Commercial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81" name="1050105"/>
          <p:cNvSpPr/>
          <p:nvPr/>
        </p:nvSpPr>
        <p:spPr bwMode="auto">
          <a:xfrm>
            <a:off x="10060107" y="4048241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Lead-Stores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84" name="10501010"/>
          <p:cNvSpPr/>
          <p:nvPr/>
        </p:nvSpPr>
        <p:spPr bwMode="auto">
          <a:xfrm>
            <a:off x="8680148" y="3389737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Lead-Materials, BUA  (M1)  </a:t>
            </a:r>
            <a:r>
              <a:rPr lang="en-US" sz="850" b="1" dirty="0"/>
              <a:t>383</a:t>
            </a:r>
            <a:endParaRPr lang="en-US" sz="850" b="1" dirty="0"/>
          </a:p>
        </p:txBody>
      </p:sp>
      <p:sp>
        <p:nvSpPr>
          <p:cNvPr id="90" name="1050107"/>
          <p:cNvSpPr/>
          <p:nvPr/>
        </p:nvSpPr>
        <p:spPr bwMode="auto">
          <a:xfrm>
            <a:off x="10856308" y="4095947"/>
            <a:ext cx="736734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Lead-Environment (M2/M3) </a:t>
            </a:r>
            <a:r>
              <a:rPr lang="en-US" sz="850" b="1" dirty="0"/>
              <a:t>333  </a:t>
            </a:r>
            <a:endParaRPr lang="en-US" sz="850" b="1" dirty="0"/>
          </a:p>
        </p:txBody>
      </p:sp>
      <p:sp>
        <p:nvSpPr>
          <p:cNvPr id="91" name="1050108"/>
          <p:cNvSpPr/>
          <p:nvPr/>
        </p:nvSpPr>
        <p:spPr bwMode="auto">
          <a:xfrm>
            <a:off x="11340089" y="3372790"/>
            <a:ext cx="784796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Site Lead-Safety &amp; Health (M1) </a:t>
            </a:r>
            <a:r>
              <a:rPr lang="en-US" sz="850" b="1" dirty="0"/>
              <a:t>393  </a:t>
            </a:r>
            <a:endParaRPr lang="en-US" sz="850" b="1" dirty="0"/>
          </a:p>
        </p:txBody>
      </p:sp>
      <p:sp>
        <p:nvSpPr>
          <p:cNvPr id="94" name="105010402"/>
          <p:cNvSpPr/>
          <p:nvPr/>
        </p:nvSpPr>
        <p:spPr bwMode="auto">
          <a:xfrm>
            <a:off x="7364397" y="4106131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Lead-Industrial Relations &amp; Compliance Mgmt. (M4) </a:t>
            </a:r>
            <a:r>
              <a:rPr lang="en-US" sz="850" b="1" dirty="0"/>
              <a:t>323  </a:t>
            </a:r>
            <a:endParaRPr lang="en-US" sz="850" b="1" dirty="0"/>
          </a:p>
        </p:txBody>
      </p:sp>
      <p:sp>
        <p:nvSpPr>
          <p:cNvPr id="107" name="105010405"/>
          <p:cNvSpPr/>
          <p:nvPr/>
        </p:nvSpPr>
        <p:spPr bwMode="auto">
          <a:xfrm>
            <a:off x="6827359" y="4793399"/>
            <a:ext cx="86868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/>
              <a:t>Site Lead - Admin. &amp; Security (M02) </a:t>
            </a:r>
            <a:r>
              <a:rPr lang="en-US" sz="850" b="1"/>
              <a:t>291  </a:t>
            </a:r>
            <a:endParaRPr lang="en-US" sz="850" b="1"/>
          </a:p>
        </p:txBody>
      </p:sp>
      <p:cxnSp>
        <p:nvCxnSpPr>
          <p:cNvPr id="147" name="Connector: Elbow 146"/>
          <p:cNvCxnSpPr>
            <a:stCxn id="17" idx="2"/>
            <a:endCxn id="52" idx="0"/>
          </p:cNvCxnSpPr>
          <p:nvPr/>
        </p:nvCxnSpPr>
        <p:spPr bwMode="auto">
          <a:xfrm rot="5400000">
            <a:off x="5907424" y="2306561"/>
            <a:ext cx="260797" cy="562729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49" name="Connector: Elbow 148"/>
          <p:cNvCxnSpPr>
            <a:stCxn id="17" idx="2"/>
            <a:endCxn id="53" idx="0"/>
          </p:cNvCxnSpPr>
          <p:nvPr/>
        </p:nvCxnSpPr>
        <p:spPr bwMode="auto">
          <a:xfrm rot="16200000" flipH="1">
            <a:off x="6367722" y="2408990"/>
            <a:ext cx="851559" cy="948631"/>
          </a:xfrm>
          <a:prstGeom prst="bentConnector3">
            <a:avLst>
              <a:gd name="adj1" fmla="val 54826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1" name="Connector: Elbow 150"/>
          <p:cNvCxnSpPr/>
          <p:nvPr/>
        </p:nvCxnSpPr>
        <p:spPr bwMode="auto">
          <a:xfrm rot="16200000" flipH="1">
            <a:off x="7187333" y="1588061"/>
            <a:ext cx="1590714" cy="3327008"/>
          </a:xfrm>
          <a:prstGeom prst="bentConnector3">
            <a:avLst>
              <a:gd name="adj1" fmla="val 2947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2" name="Connector: Elbow 151"/>
          <p:cNvCxnSpPr>
            <a:stCxn id="17" idx="2"/>
            <a:endCxn id="81" idx="0"/>
          </p:cNvCxnSpPr>
          <p:nvPr/>
        </p:nvCxnSpPr>
        <p:spPr bwMode="auto">
          <a:xfrm rot="16200000" flipH="1">
            <a:off x="7578473" y="1198240"/>
            <a:ext cx="1590714" cy="4109288"/>
          </a:xfrm>
          <a:prstGeom prst="bentConnector3">
            <a:avLst>
              <a:gd name="adj1" fmla="val 2947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3" name="Connector: Elbow 152"/>
          <p:cNvCxnSpPr>
            <a:stCxn id="17" idx="2"/>
            <a:endCxn id="54" idx="0"/>
          </p:cNvCxnSpPr>
          <p:nvPr/>
        </p:nvCxnSpPr>
        <p:spPr bwMode="auto">
          <a:xfrm rot="16200000" flipH="1">
            <a:off x="6803409" y="1973303"/>
            <a:ext cx="902929" cy="1871375"/>
          </a:xfrm>
          <a:prstGeom prst="bentConnector3">
            <a:avLst>
              <a:gd name="adj1" fmla="val 51205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4" name="Connector: Elbow 153"/>
          <p:cNvCxnSpPr/>
          <p:nvPr/>
        </p:nvCxnSpPr>
        <p:spPr bwMode="auto">
          <a:xfrm rot="16200000" flipH="1">
            <a:off x="7952721" y="823993"/>
            <a:ext cx="1638420" cy="4905489"/>
          </a:xfrm>
          <a:prstGeom prst="bentConnector3">
            <a:avLst>
              <a:gd name="adj1" fmla="val 28075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55" name="Connector: Elbow 154"/>
          <p:cNvCxnSpPr/>
          <p:nvPr/>
        </p:nvCxnSpPr>
        <p:spPr bwMode="auto">
          <a:xfrm rot="16200000" flipH="1">
            <a:off x="8568204" y="208508"/>
            <a:ext cx="915263" cy="5413301"/>
          </a:xfrm>
          <a:prstGeom prst="bentConnector3">
            <a:avLst>
              <a:gd name="adj1" fmla="val 49866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92" name="Connector: Elbow 191"/>
          <p:cNvCxnSpPr>
            <a:stCxn id="53" idx="2"/>
            <a:endCxn id="94" idx="0"/>
          </p:cNvCxnSpPr>
          <p:nvPr/>
        </p:nvCxnSpPr>
        <p:spPr bwMode="auto">
          <a:xfrm rot="16200000" flipH="1">
            <a:off x="7409075" y="3716468"/>
            <a:ext cx="248405" cy="530920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195" name="Connector: Elbow 194"/>
          <p:cNvCxnSpPr>
            <a:stCxn id="53" idx="2"/>
            <a:endCxn id="107" idx="0"/>
          </p:cNvCxnSpPr>
          <p:nvPr/>
        </p:nvCxnSpPr>
        <p:spPr bwMode="auto">
          <a:xfrm rot="5400000">
            <a:off x="6796922" y="4322503"/>
            <a:ext cx="935673" cy="6118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35" name="Flowchart: Process 234"/>
          <p:cNvSpPr/>
          <p:nvPr/>
        </p:nvSpPr>
        <p:spPr bwMode="auto">
          <a:xfrm>
            <a:off x="911247" y="1148474"/>
            <a:ext cx="1270000" cy="190500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800" b="1">
              <a:latin typeface="Arial Narrow" panose="020B0606020202030204" pitchFamily="34" charset="0"/>
            </a:endParaRPr>
          </a:p>
        </p:txBody>
      </p:sp>
      <p:sp>
        <p:nvSpPr>
          <p:cNvPr id="226" name="Title 2"/>
          <p:cNvSpPr>
            <a:spLocks noGrp="1"/>
          </p:cNvSpPr>
          <p:nvPr>
            <p:ph type="title"/>
          </p:nvPr>
        </p:nvSpPr>
        <p:spPr>
          <a:xfrm>
            <a:off x="623493" y="80803"/>
            <a:ext cx="10514013" cy="332399"/>
          </a:xfrm>
        </p:spPr>
        <p:txBody>
          <a:bodyPr/>
          <a:lstStyle/>
          <a:p>
            <a:r>
              <a:rPr lang="en-US" sz="2400" dirty="0">
                <a:solidFill>
                  <a:schemeClr val="tx2"/>
                </a:solidFill>
              </a:rPr>
              <a:t>Emerging Relativity of roles – SBUs (BU-A)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46" name="106"/>
          <p:cNvSpPr/>
          <p:nvPr/>
        </p:nvSpPr>
        <p:spPr bwMode="auto">
          <a:xfrm>
            <a:off x="5849660" y="491682"/>
            <a:ext cx="939049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SBU Head – BU-A (</a:t>
            </a:r>
            <a:r>
              <a:rPr lang="en-US" sz="850" dirty="0"/>
              <a:t>CX</a:t>
            </a:r>
            <a:r>
              <a:rPr lang="en-US" sz="850" b="0" i="0" dirty="0"/>
              <a:t>1) </a:t>
            </a:r>
            <a:r>
              <a:rPr lang="en-US" sz="850" b="1" dirty="0"/>
              <a:t>1418  </a:t>
            </a:r>
            <a:endParaRPr lang="en-US" sz="850" b="1" dirty="0"/>
          </a:p>
        </p:txBody>
      </p:sp>
      <p:cxnSp>
        <p:nvCxnSpPr>
          <p:cNvPr id="347" name="Connector: Elbow 346"/>
          <p:cNvCxnSpPr>
            <a:stCxn id="346" idx="2"/>
            <a:endCxn id="17" idx="0"/>
          </p:cNvCxnSpPr>
          <p:nvPr/>
        </p:nvCxnSpPr>
        <p:spPr bwMode="auto">
          <a:xfrm rot="16200000" flipH="1">
            <a:off x="5884903" y="1474603"/>
            <a:ext cx="868565" cy="1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354" name="10502"/>
          <p:cNvSpPr/>
          <p:nvPr/>
        </p:nvSpPr>
        <p:spPr bwMode="auto">
          <a:xfrm>
            <a:off x="697188" y="2673653"/>
            <a:ext cx="850900" cy="532455"/>
          </a:xfrm>
          <a:prstGeom prst="flowChartProcess">
            <a:avLst/>
          </a:prstGeom>
          <a:solidFill>
            <a:srgbClr val="D6FFF6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Head-Business Development (BI) (</a:t>
            </a:r>
            <a:r>
              <a:rPr lang="en-US" sz="850" dirty="0"/>
              <a:t>L2B</a:t>
            </a:r>
            <a:r>
              <a:rPr lang="en-US" sz="850" b="0" i="0" dirty="0"/>
              <a:t>/M1) </a:t>
            </a:r>
            <a:r>
              <a:rPr lang="en-US" sz="850" b="1" dirty="0"/>
              <a:t>579</a:t>
            </a:r>
            <a:endParaRPr lang="en-US" sz="850" b="1" dirty="0"/>
          </a:p>
        </p:txBody>
      </p:sp>
      <p:cxnSp>
        <p:nvCxnSpPr>
          <p:cNvPr id="355" name="Connector: Elbow 354"/>
          <p:cNvCxnSpPr>
            <a:stCxn id="346" idx="2"/>
            <a:endCxn id="354" idx="0"/>
          </p:cNvCxnSpPr>
          <p:nvPr/>
        </p:nvCxnSpPr>
        <p:spPr bwMode="auto">
          <a:xfrm rot="5400000">
            <a:off x="2904247" y="-741286"/>
            <a:ext cx="1633331" cy="5196547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71" name="Slide Number Placeholder 4"/>
          <p:cNvSpPr txBox="1"/>
          <p:nvPr/>
        </p:nvSpPr>
        <p:spPr>
          <a:xfrm>
            <a:off x="11352213" y="6353175"/>
            <a:ext cx="504000" cy="232475"/>
          </a:xfrm>
          <a:prstGeom prst="rect">
            <a:avLst/>
          </a:prstGeom>
        </p:spPr>
        <p:txBody>
          <a:bodyPr lIns="72000" tIns="0" rIns="0" bIns="0">
            <a:noAutofit/>
          </a:bodyPr>
          <a:lstStyle>
            <a:defPPr>
              <a:defRPr lang="en-US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Wingdings" panose="05000000000000000000" pitchFamily="2" charset="2"/>
              <a:buNone/>
              <a:defRPr sz="1000" b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400" b="0" kern="1200">
                <a:solidFill>
                  <a:schemeClr val="bg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252095" indent="-25209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504190" indent="-252095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Arial" panose="020B0604020202020204" pitchFamily="34" charset="0"/>
              <a:buChar char="&gt;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Clr>
                <a:srgbClr val="006550"/>
              </a:buClr>
              <a:buSzTx/>
              <a:buFont typeface="Wingdings" panose="05000000000000000000" pitchFamily="2" charset="2"/>
              <a:buNone/>
              <a:defRPr/>
            </a:pPr>
            <a:fld id="{8D106B86-2C1D-4C37-AAEC-BECB664F03FD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rgbClr val="006550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</a:fld>
            <a:endParaRPr kumimoji="0" lang="en-GB" sz="1000" b="0" i="0" u="none" strike="noStrike" kern="1200" cap="none" spc="0" normalizeH="0" baseline="0" noProof="0">
              <a:ln>
                <a:noFill/>
              </a:ln>
              <a:solidFill>
                <a:srgbClr val="006550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2" name="1060101"/>
          <p:cNvSpPr/>
          <p:nvPr/>
        </p:nvSpPr>
        <p:spPr bwMode="auto">
          <a:xfrm>
            <a:off x="2508320" y="2629057"/>
            <a:ext cx="9251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Head-Operations, (</a:t>
            </a:r>
            <a:r>
              <a:rPr lang="en-US" sz="850" dirty="0"/>
              <a:t>L</a:t>
            </a:r>
            <a:r>
              <a:rPr lang="en-US" sz="850" b="0" i="0" dirty="0"/>
              <a:t>2B) </a:t>
            </a:r>
            <a:r>
              <a:rPr lang="en-US" sz="850" b="1" dirty="0"/>
              <a:t>666</a:t>
            </a:r>
            <a:endParaRPr lang="en-US" sz="850" b="1" dirty="0"/>
          </a:p>
        </p:txBody>
      </p:sp>
      <p:cxnSp>
        <p:nvCxnSpPr>
          <p:cNvPr id="128" name="Connector: Elbow 127"/>
          <p:cNvCxnSpPr>
            <a:stCxn id="17" idx="1"/>
            <a:endCxn id="112" idx="0"/>
          </p:cNvCxnSpPr>
          <p:nvPr/>
        </p:nvCxnSpPr>
        <p:spPr bwMode="auto">
          <a:xfrm rot="10800000" flipV="1">
            <a:off x="2970890" y="2183207"/>
            <a:ext cx="2913956" cy="445850"/>
          </a:xfrm>
          <a:prstGeom prst="bentConnector2">
            <a:avLst/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30" name="Isosceles Triangle 129"/>
          <p:cNvSpPr/>
          <p:nvPr/>
        </p:nvSpPr>
        <p:spPr>
          <a:xfrm flipV="1">
            <a:off x="8451934" y="102005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31" name="Isosceles Triangle 130"/>
          <p:cNvSpPr/>
          <p:nvPr/>
        </p:nvSpPr>
        <p:spPr>
          <a:xfrm rot="10800000" flipV="1">
            <a:off x="8449466" y="349233"/>
            <a:ext cx="137160" cy="91440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extBox 1"/>
          <p:cNvSpPr txBox="1"/>
          <p:nvPr/>
        </p:nvSpPr>
        <p:spPr>
          <a:xfrm>
            <a:off x="8632263" y="48921"/>
            <a:ext cx="811688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Negative Outlier</a:t>
            </a:r>
            <a:endParaRPr lang="en-US" sz="800" i="1"/>
          </a:p>
        </p:txBody>
      </p:sp>
      <p:sp>
        <p:nvSpPr>
          <p:cNvPr id="132" name="TextBox 131"/>
          <p:cNvSpPr txBox="1"/>
          <p:nvPr/>
        </p:nvSpPr>
        <p:spPr>
          <a:xfrm>
            <a:off x="8632263" y="296149"/>
            <a:ext cx="76520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Positive Outlier</a:t>
            </a:r>
            <a:endParaRPr lang="en-US" sz="800" i="1"/>
          </a:p>
        </p:txBody>
      </p:sp>
      <p:sp>
        <p:nvSpPr>
          <p:cNvPr id="133" name="10211"/>
          <p:cNvSpPr/>
          <p:nvPr/>
        </p:nvSpPr>
        <p:spPr bwMode="auto">
          <a:xfrm>
            <a:off x="9549854" y="49255"/>
            <a:ext cx="536988" cy="196940"/>
          </a:xfrm>
          <a:prstGeom prst="flowChartProcess">
            <a:avLst/>
          </a:prstGeom>
          <a:solidFill>
            <a:schemeClr val="tx2">
              <a:lumMod val="10000"/>
              <a:lumOff val="9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134" name="10211"/>
          <p:cNvSpPr/>
          <p:nvPr/>
        </p:nvSpPr>
        <p:spPr bwMode="auto">
          <a:xfrm>
            <a:off x="9549384" y="296483"/>
            <a:ext cx="536988" cy="196940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135" name="TextBox 134"/>
          <p:cNvSpPr txBox="1"/>
          <p:nvPr/>
        </p:nvSpPr>
        <p:spPr>
          <a:xfrm>
            <a:off x="10095039" y="48921"/>
            <a:ext cx="755582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Step-Gap</a:t>
            </a:r>
            <a:endParaRPr lang="en-US" sz="800" i="1"/>
          </a:p>
        </p:txBody>
      </p:sp>
      <p:sp>
        <p:nvSpPr>
          <p:cNvPr id="136" name="TextBox 135"/>
          <p:cNvSpPr txBox="1"/>
          <p:nvPr/>
        </p:nvSpPr>
        <p:spPr>
          <a:xfrm>
            <a:off x="10095039" y="296149"/>
            <a:ext cx="73314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Step-Gap</a:t>
            </a:r>
            <a:endParaRPr lang="en-US" sz="800" i="1"/>
          </a:p>
        </p:txBody>
      </p:sp>
      <p:sp>
        <p:nvSpPr>
          <p:cNvPr id="141" name="TextBox 140"/>
          <p:cNvSpPr txBox="1"/>
          <p:nvPr/>
        </p:nvSpPr>
        <p:spPr>
          <a:xfrm>
            <a:off x="11183143" y="296149"/>
            <a:ext cx="1008857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Span of Control</a:t>
            </a:r>
            <a:endParaRPr lang="en-US" sz="800" i="1"/>
          </a:p>
        </p:txBody>
      </p:sp>
      <p:sp>
        <p:nvSpPr>
          <p:cNvPr id="142" name="TextBox 141"/>
          <p:cNvSpPr txBox="1"/>
          <p:nvPr/>
        </p:nvSpPr>
        <p:spPr>
          <a:xfrm>
            <a:off x="11170261" y="48921"/>
            <a:ext cx="1031299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Span of Control</a:t>
            </a:r>
            <a:endParaRPr lang="en-US" sz="800" i="1"/>
          </a:p>
        </p:txBody>
      </p:sp>
      <p:pic>
        <p:nvPicPr>
          <p:cNvPr id="145" name="Graphic 144" descr="Bookmark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013763" y="343881"/>
            <a:ext cx="247485" cy="167943"/>
          </a:xfrm>
          <a:prstGeom prst="rect">
            <a:avLst/>
          </a:prstGeom>
        </p:spPr>
      </p:pic>
      <p:pic>
        <p:nvPicPr>
          <p:cNvPr id="156" name="Graphic 155" descr="Bookmark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95924" y="83718"/>
            <a:ext cx="247485" cy="167943"/>
          </a:xfrm>
          <a:prstGeom prst="rect">
            <a:avLst/>
          </a:prstGeom>
        </p:spPr>
      </p:pic>
      <p:pic>
        <p:nvPicPr>
          <p:cNvPr id="157" name="Graphic 156" descr="Bookmark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98524" y="910220"/>
            <a:ext cx="247485" cy="167943"/>
          </a:xfrm>
          <a:prstGeom prst="rect">
            <a:avLst/>
          </a:prstGeom>
        </p:spPr>
      </p:pic>
      <p:pic>
        <p:nvPicPr>
          <p:cNvPr id="159" name="Graphic 158" descr="Bookmark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3774" y="2287657"/>
            <a:ext cx="247485" cy="167943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1326344" y="910220"/>
            <a:ext cx="0" cy="167864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410191" y="1763372"/>
            <a:ext cx="272112" cy="12178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Isosceles Triangle 160"/>
          <p:cNvSpPr/>
          <p:nvPr/>
        </p:nvSpPr>
        <p:spPr>
          <a:xfrm flipV="1">
            <a:off x="7540918" y="4834718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cxnSp>
        <p:nvCxnSpPr>
          <p:cNvPr id="164" name="Straight Connector 163"/>
          <p:cNvCxnSpPr/>
          <p:nvPr/>
        </p:nvCxnSpPr>
        <p:spPr>
          <a:xfrm>
            <a:off x="1277576" y="920266"/>
            <a:ext cx="0" cy="167864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Rectangle 164"/>
          <p:cNvSpPr/>
          <p:nvPr/>
        </p:nvSpPr>
        <p:spPr>
          <a:xfrm>
            <a:off x="7912671" y="5290670"/>
            <a:ext cx="2003227" cy="47427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/>
                </a:solidFill>
              </a:rPr>
              <a:t>Current incumbent placed at a higher grade than evaluated</a:t>
            </a:r>
            <a:endParaRPr lang="en-US" sz="800">
              <a:solidFill>
                <a:schemeClr val="tx1"/>
              </a:solidFill>
            </a:endParaRPr>
          </a:p>
        </p:txBody>
      </p:sp>
      <p:cxnSp>
        <p:nvCxnSpPr>
          <p:cNvPr id="166" name="Straight Connector 165"/>
          <p:cNvCxnSpPr/>
          <p:nvPr/>
        </p:nvCxnSpPr>
        <p:spPr>
          <a:xfrm>
            <a:off x="7580125" y="5281146"/>
            <a:ext cx="272112" cy="12178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9" name="Table 3"/>
          <p:cNvGraphicFramePr>
            <a:graphicFrameLocks noGrp="1"/>
          </p:cNvGraphicFramePr>
          <p:nvPr/>
        </p:nvGraphicFramePr>
        <p:xfrm>
          <a:off x="7568" y="452671"/>
          <a:ext cx="157820" cy="5648904"/>
        </p:xfrm>
        <a:graphic>
          <a:graphicData uri="http://schemas.openxmlformats.org/drawingml/2006/table">
            <a:tbl>
              <a:tblPr firstRow="1" bandRow="1">
                <a:tableStyleId>{0EF5C547-3BE9-4BB1-989C-17B2047E03DF}</a:tableStyleId>
              </a:tblPr>
              <a:tblGrid>
                <a:gridCol w="157820"/>
              </a:tblGrid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L1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L2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L3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L4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L5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L6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L7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L8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7" name="Flowchart: Process 136"/>
          <p:cNvSpPr/>
          <p:nvPr/>
        </p:nvSpPr>
        <p:spPr bwMode="auto">
          <a:xfrm>
            <a:off x="169649" y="52876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1350-2000</a:t>
            </a:r>
            <a:endParaRPr lang="en-US" sz="800" b="0" i="0">
              <a:latin typeface="Arial Narrow" panose="020B0606020202030204" pitchFamily="34" charset="0"/>
            </a:endParaRPr>
          </a:p>
        </p:txBody>
      </p:sp>
      <p:sp>
        <p:nvSpPr>
          <p:cNvPr id="138" name="Flowchart: Process 137"/>
          <p:cNvSpPr/>
          <p:nvPr/>
        </p:nvSpPr>
        <p:spPr bwMode="auto">
          <a:xfrm>
            <a:off x="169649" y="1248695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950-1349 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39" name="Group 138"/>
          <p:cNvGrpSpPr/>
          <p:nvPr/>
        </p:nvGrpSpPr>
        <p:grpSpPr>
          <a:xfrm>
            <a:off x="338922" y="496692"/>
            <a:ext cx="221783" cy="552690"/>
            <a:chOff x="332658" y="512279"/>
            <a:chExt cx="221783" cy="552690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50%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44" name="Flowchart: Process 143"/>
          <p:cNvSpPr/>
          <p:nvPr/>
        </p:nvSpPr>
        <p:spPr bwMode="auto">
          <a:xfrm>
            <a:off x="180300" y="1928470"/>
            <a:ext cx="152156" cy="57064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686-949</a:t>
            </a:r>
            <a:endParaRPr lang="en-US"/>
          </a:p>
        </p:txBody>
      </p:sp>
      <p:grpSp>
        <p:nvGrpSpPr>
          <p:cNvPr id="158" name="Group 157"/>
          <p:cNvGrpSpPr/>
          <p:nvPr/>
        </p:nvGrpSpPr>
        <p:grpSpPr>
          <a:xfrm>
            <a:off x="342983" y="1236369"/>
            <a:ext cx="221783" cy="552690"/>
            <a:chOff x="332658" y="512279"/>
            <a:chExt cx="221783" cy="552690"/>
          </a:xfrm>
        </p:grpSpPr>
        <p:cxnSp>
          <p:nvCxnSpPr>
            <p:cNvPr id="160" name="Straight Arrow Connector 15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TextBox 161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42%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63" name="Flowchart: Process 162"/>
          <p:cNvSpPr/>
          <p:nvPr/>
        </p:nvSpPr>
        <p:spPr bwMode="auto">
          <a:xfrm flipH="1">
            <a:off x="81173" y="2574594"/>
            <a:ext cx="377233" cy="65085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502-685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338922" y="1943086"/>
            <a:ext cx="221783" cy="552690"/>
            <a:chOff x="332658" y="512279"/>
            <a:chExt cx="221783" cy="552690"/>
          </a:xfrm>
        </p:grpSpPr>
        <p:cxnSp>
          <p:nvCxnSpPr>
            <p:cNvPr id="168" name="Straight Arrow Connector 167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TextBox 168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40%</a:t>
              </a:r>
              <a:endParaRPr lang="en-US" sz="700" i="1">
                <a:latin typeface="Arial Narrow"/>
                <a:cs typeface="Arial" panose="020B0604020202020204"/>
              </a:endParaRPr>
            </a:p>
          </p:txBody>
        </p:sp>
      </p:grpSp>
      <p:sp>
        <p:nvSpPr>
          <p:cNvPr id="170" name="Flowchart: Process 169"/>
          <p:cNvSpPr/>
          <p:nvPr/>
        </p:nvSpPr>
        <p:spPr bwMode="auto">
          <a:xfrm>
            <a:off x="169649" y="3355559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369-501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71" name="Group 170"/>
          <p:cNvGrpSpPr/>
          <p:nvPr/>
        </p:nvGrpSpPr>
        <p:grpSpPr>
          <a:xfrm>
            <a:off x="351004" y="2626109"/>
            <a:ext cx="221783" cy="552690"/>
            <a:chOff x="332658" y="512279"/>
            <a:chExt cx="221783" cy="552690"/>
          </a:xfrm>
        </p:grpSpPr>
        <p:cxnSp>
          <p:nvCxnSpPr>
            <p:cNvPr id="172" name="Straight Arrow Connector 171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TextBox 172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40%</a:t>
              </a:r>
              <a:endParaRPr lang="en-US" sz="700" i="1">
                <a:latin typeface="Arial Narrow"/>
                <a:cs typeface="Arial" panose="020B0604020202020204"/>
              </a:endParaRPr>
            </a:p>
          </p:txBody>
        </p:sp>
      </p:grpSp>
      <p:sp>
        <p:nvSpPr>
          <p:cNvPr id="174" name="Flowchart: Process 173"/>
          <p:cNvSpPr/>
          <p:nvPr/>
        </p:nvSpPr>
        <p:spPr bwMode="auto">
          <a:xfrm>
            <a:off x="169649" y="4060774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310-368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75" name="Group 174"/>
          <p:cNvGrpSpPr/>
          <p:nvPr/>
        </p:nvGrpSpPr>
        <p:grpSpPr>
          <a:xfrm>
            <a:off x="338922" y="3349221"/>
            <a:ext cx="221783" cy="552690"/>
            <a:chOff x="332658" y="512279"/>
            <a:chExt cx="221783" cy="55269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TextBox 176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35%</a:t>
              </a:r>
              <a:endParaRPr lang="en-US"/>
            </a:p>
          </p:txBody>
        </p:sp>
      </p:grpSp>
      <p:sp>
        <p:nvSpPr>
          <p:cNvPr id="178" name="Flowchart: Process 177"/>
          <p:cNvSpPr/>
          <p:nvPr/>
        </p:nvSpPr>
        <p:spPr bwMode="auto">
          <a:xfrm>
            <a:off x="169649" y="477234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268-309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342983" y="4046841"/>
            <a:ext cx="221783" cy="552690"/>
            <a:chOff x="332658" y="512279"/>
            <a:chExt cx="221783" cy="552690"/>
          </a:xfrm>
        </p:grpSpPr>
        <p:cxnSp>
          <p:nvCxnSpPr>
            <p:cNvPr id="180" name="Straight Arrow Connector 17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20%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82" name="Flowchart: Process 181"/>
          <p:cNvSpPr/>
          <p:nvPr/>
        </p:nvSpPr>
        <p:spPr bwMode="auto">
          <a:xfrm>
            <a:off x="199050" y="5418183"/>
            <a:ext cx="117416" cy="67639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267 and Below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83" name="Group 182"/>
          <p:cNvGrpSpPr/>
          <p:nvPr/>
        </p:nvGrpSpPr>
        <p:grpSpPr>
          <a:xfrm>
            <a:off x="338922" y="4762702"/>
            <a:ext cx="221783" cy="552690"/>
            <a:chOff x="332658" y="512279"/>
            <a:chExt cx="221783" cy="552690"/>
          </a:xfrm>
        </p:grpSpPr>
        <p:cxnSp>
          <p:nvCxnSpPr>
            <p:cNvPr id="184" name="Straight Arrow Connector 183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TextBox 184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15%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86" name="10502"/>
          <p:cNvSpPr/>
          <p:nvPr/>
        </p:nvSpPr>
        <p:spPr bwMode="auto">
          <a:xfrm>
            <a:off x="1592300" y="2637150"/>
            <a:ext cx="850900" cy="532455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 Sales and Marketing (BUA) (L2A/L2B) </a:t>
            </a:r>
            <a:r>
              <a:rPr lang="en-US" sz="850" b="1" dirty="0"/>
              <a:t>666</a:t>
            </a:r>
            <a:endParaRPr lang="en-US" sz="850" b="1" dirty="0"/>
          </a:p>
        </p:txBody>
      </p:sp>
      <p:cxnSp>
        <p:nvCxnSpPr>
          <p:cNvPr id="189" name="Connector: Elbow 188"/>
          <p:cNvCxnSpPr>
            <a:stCxn id="346" idx="2"/>
            <a:endCxn id="186" idx="0"/>
          </p:cNvCxnSpPr>
          <p:nvPr/>
        </p:nvCxnSpPr>
        <p:spPr bwMode="auto">
          <a:xfrm rot="5400000">
            <a:off x="3370054" y="-311981"/>
            <a:ext cx="1596828" cy="4301435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4" name="Rectangle 13"/>
          <p:cNvSpPr/>
          <p:nvPr/>
        </p:nvSpPr>
        <p:spPr>
          <a:xfrm>
            <a:off x="928201" y="812792"/>
            <a:ext cx="3600486" cy="77182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/>
                </a:solidFill>
              </a:rPr>
              <a:t>High Step Gap (Almost): Manager will end up spending effort in working with this role / guiding / directing sales effort</a:t>
            </a:r>
            <a:endParaRPr lang="en-US" sz="80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/>
                </a:solidFill>
              </a:rPr>
              <a:t>Subordinate role is unlikely to be a potential successor to the manager’s role</a:t>
            </a:r>
            <a:endParaRPr lang="en-US" sz="800">
              <a:solidFill>
                <a:schemeClr val="tx1"/>
              </a:solidFill>
            </a:endParaRPr>
          </a:p>
        </p:txBody>
      </p:sp>
      <p:sp>
        <p:nvSpPr>
          <p:cNvPr id="196" name="1060101"/>
          <p:cNvSpPr/>
          <p:nvPr/>
        </p:nvSpPr>
        <p:spPr bwMode="auto">
          <a:xfrm>
            <a:off x="2113969" y="3336329"/>
            <a:ext cx="925140" cy="548640"/>
          </a:xfrm>
          <a:prstGeom prst="flowChartProcess">
            <a:avLst/>
          </a:prstGeom>
          <a:solidFill>
            <a:schemeClr val="bg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Plant Manager  (M3) </a:t>
            </a:r>
            <a:r>
              <a:rPr lang="en-US" sz="850" b="1" dirty="0"/>
              <a:t>449</a:t>
            </a:r>
            <a:endParaRPr lang="en-US" sz="850" b="1" dirty="0"/>
          </a:p>
        </p:txBody>
      </p:sp>
      <p:sp>
        <p:nvSpPr>
          <p:cNvPr id="197" name="1060101"/>
          <p:cNvSpPr/>
          <p:nvPr/>
        </p:nvSpPr>
        <p:spPr bwMode="auto">
          <a:xfrm>
            <a:off x="2114233" y="4022603"/>
            <a:ext cx="925140" cy="548640"/>
          </a:xfrm>
          <a:prstGeom prst="flowChartProcess">
            <a:avLst/>
          </a:prstGeom>
          <a:solidFill>
            <a:schemeClr val="bg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Section </a:t>
            </a:r>
            <a:r>
              <a:rPr lang="en-US" sz="850" b="0" i="0" dirty="0" err="1"/>
              <a:t>Incharge</a:t>
            </a:r>
            <a:r>
              <a:rPr lang="en-US" sz="850" b="0" i="0" dirty="0"/>
              <a:t> - Production (M3/M4/M5) </a:t>
            </a:r>
            <a:r>
              <a:rPr lang="en-US" sz="850" b="1" i="0" dirty="0"/>
              <a:t>353</a:t>
            </a:r>
            <a:endParaRPr lang="en-US" sz="850" b="1" dirty="0"/>
          </a:p>
        </p:txBody>
      </p:sp>
      <p:sp>
        <p:nvSpPr>
          <p:cNvPr id="198" name="1060101"/>
          <p:cNvSpPr/>
          <p:nvPr/>
        </p:nvSpPr>
        <p:spPr bwMode="auto">
          <a:xfrm>
            <a:off x="2100676" y="5506224"/>
            <a:ext cx="925140" cy="548640"/>
          </a:xfrm>
          <a:prstGeom prst="flowChartProcess">
            <a:avLst/>
          </a:prstGeom>
          <a:solidFill>
            <a:schemeClr val="bg1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Shift </a:t>
            </a:r>
            <a:r>
              <a:rPr lang="en-US" sz="850" b="0" i="0" dirty="0" err="1"/>
              <a:t>Incharge</a:t>
            </a:r>
            <a:r>
              <a:rPr lang="en-US" sz="850" b="0" i="0" dirty="0"/>
              <a:t> - Production (M4/M5/M6/M7) </a:t>
            </a:r>
            <a:r>
              <a:rPr lang="en-US" sz="850" b="1" dirty="0"/>
              <a:t>261</a:t>
            </a:r>
            <a:endParaRPr lang="en-US" sz="850" b="1" dirty="0"/>
          </a:p>
        </p:txBody>
      </p:sp>
      <p:cxnSp>
        <p:nvCxnSpPr>
          <p:cNvPr id="210" name="Connector: Elbow 209"/>
          <p:cNvCxnSpPr/>
          <p:nvPr/>
        </p:nvCxnSpPr>
        <p:spPr bwMode="auto">
          <a:xfrm rot="16200000" flipH="1">
            <a:off x="7217746" y="1558968"/>
            <a:ext cx="932210" cy="2729329"/>
          </a:xfrm>
          <a:prstGeom prst="bentConnector3">
            <a:avLst>
              <a:gd name="adj1" fmla="val 49868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11" name="1050102"/>
          <p:cNvSpPr/>
          <p:nvPr/>
        </p:nvSpPr>
        <p:spPr bwMode="auto">
          <a:xfrm>
            <a:off x="4046302" y="3343192"/>
            <a:ext cx="841248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Head-Engineering (M1/M2) </a:t>
            </a:r>
            <a:r>
              <a:rPr lang="en-US" sz="850" b="1" dirty="0"/>
              <a:t>496</a:t>
            </a:r>
            <a:endParaRPr lang="en-US" sz="850" b="1" dirty="0"/>
          </a:p>
        </p:txBody>
      </p:sp>
      <p:sp>
        <p:nvSpPr>
          <p:cNvPr id="212" name="105010201"/>
          <p:cNvSpPr/>
          <p:nvPr/>
        </p:nvSpPr>
        <p:spPr bwMode="auto">
          <a:xfrm>
            <a:off x="3914467" y="4052867"/>
            <a:ext cx="678821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Lead-Civil (M4) 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213" name="105010202"/>
          <p:cNvSpPr/>
          <p:nvPr/>
        </p:nvSpPr>
        <p:spPr bwMode="auto">
          <a:xfrm>
            <a:off x="3108705" y="4040465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Lead-Instrumentation 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214" name="105010203"/>
          <p:cNvSpPr/>
          <p:nvPr/>
        </p:nvSpPr>
        <p:spPr bwMode="auto">
          <a:xfrm>
            <a:off x="4658581" y="4073927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Lead-Mechanical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215" name="105010205"/>
          <p:cNvSpPr/>
          <p:nvPr/>
        </p:nvSpPr>
        <p:spPr bwMode="auto">
          <a:xfrm>
            <a:off x="5490429" y="4073927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Lead-Utilities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216" name="105010204"/>
          <p:cNvSpPr/>
          <p:nvPr/>
        </p:nvSpPr>
        <p:spPr bwMode="auto">
          <a:xfrm>
            <a:off x="6346619" y="4112144"/>
            <a:ext cx="777240" cy="54864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Lead-MIQA (M2/M3) </a:t>
            </a:r>
            <a:r>
              <a:rPr lang="en-US" sz="850" b="1" dirty="0"/>
              <a:t>333  </a:t>
            </a:r>
            <a:endParaRPr lang="en-US" sz="850" b="1" dirty="0"/>
          </a:p>
        </p:txBody>
      </p:sp>
      <p:cxnSp>
        <p:nvCxnSpPr>
          <p:cNvPr id="217" name="Connector: Elbow 216"/>
          <p:cNvCxnSpPr>
            <a:stCxn id="211" idx="2"/>
            <a:endCxn id="212" idx="0"/>
          </p:cNvCxnSpPr>
          <p:nvPr/>
        </p:nvCxnSpPr>
        <p:spPr bwMode="auto">
          <a:xfrm rot="5400000">
            <a:off x="4279885" y="3865825"/>
            <a:ext cx="161035" cy="213048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8" name="Connector: Elbow 217"/>
          <p:cNvCxnSpPr>
            <a:stCxn id="211" idx="2"/>
            <a:endCxn id="213" idx="0"/>
          </p:cNvCxnSpPr>
          <p:nvPr/>
        </p:nvCxnSpPr>
        <p:spPr bwMode="auto">
          <a:xfrm rot="5400000">
            <a:off x="3907810" y="3481348"/>
            <a:ext cx="148633" cy="969601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9" name="Connector: Elbow 218"/>
          <p:cNvCxnSpPr>
            <a:stCxn id="211" idx="2"/>
            <a:endCxn id="215" idx="0"/>
          </p:cNvCxnSpPr>
          <p:nvPr/>
        </p:nvCxnSpPr>
        <p:spPr bwMode="auto">
          <a:xfrm rot="16200000" flipH="1">
            <a:off x="5081940" y="3276817"/>
            <a:ext cx="182095" cy="1412123"/>
          </a:xfrm>
          <a:prstGeom prst="bentConnector3">
            <a:avLst>
              <a:gd name="adj1" fmla="val 50000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20" name="Connector: Elbow 219"/>
          <p:cNvCxnSpPr/>
          <p:nvPr/>
        </p:nvCxnSpPr>
        <p:spPr bwMode="auto">
          <a:xfrm rot="16200000" flipH="1">
            <a:off x="5492198" y="2867388"/>
            <a:ext cx="220312" cy="2268313"/>
          </a:xfrm>
          <a:prstGeom prst="bentConnector3">
            <a:avLst>
              <a:gd name="adj1" fmla="val 45059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21" name="Connector: Elbow 220"/>
          <p:cNvCxnSpPr>
            <a:stCxn id="211" idx="2"/>
            <a:endCxn id="214" idx="0"/>
          </p:cNvCxnSpPr>
          <p:nvPr/>
        </p:nvCxnSpPr>
        <p:spPr bwMode="auto">
          <a:xfrm rot="16200000" flipH="1">
            <a:off x="4666016" y="3692741"/>
            <a:ext cx="182095" cy="580275"/>
          </a:xfrm>
          <a:prstGeom prst="bentConnector3">
            <a:avLst>
              <a:gd name="adj1" fmla="val 50001"/>
            </a:avLst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22" name="Connector: Elbow 221"/>
          <p:cNvCxnSpPr>
            <a:stCxn id="17" idx="1"/>
            <a:endCxn id="211" idx="0"/>
          </p:cNvCxnSpPr>
          <p:nvPr/>
        </p:nvCxnSpPr>
        <p:spPr bwMode="auto">
          <a:xfrm rot="10800000" flipV="1">
            <a:off x="4466926" y="2183206"/>
            <a:ext cx="1417920" cy="1159985"/>
          </a:xfrm>
          <a:prstGeom prst="bentConnector2">
            <a:avLst/>
          </a:prstGeom>
          <a:solidFill>
            <a:srgbClr val="FFFFE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113" name="Isosceles Triangle 112"/>
          <p:cNvSpPr/>
          <p:nvPr/>
        </p:nvSpPr>
        <p:spPr>
          <a:xfrm>
            <a:off x="6052666" y="2799158"/>
            <a:ext cx="108413" cy="4816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14" name="Isosceles Triangle 113"/>
          <p:cNvSpPr/>
          <p:nvPr/>
        </p:nvSpPr>
        <p:spPr>
          <a:xfrm>
            <a:off x="2905181" y="3458172"/>
            <a:ext cx="108413" cy="4816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15" name="10408"/>
          <p:cNvSpPr/>
          <p:nvPr/>
        </p:nvSpPr>
        <p:spPr bwMode="auto">
          <a:xfrm>
            <a:off x="615764" y="4215461"/>
            <a:ext cx="1310919" cy="474637"/>
          </a:xfrm>
          <a:prstGeom prst="flowChartProcess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850" b="0" i="0" dirty="0"/>
              <a:t>Executive Assistant (to SBU Head) (M1)  </a:t>
            </a:r>
            <a:r>
              <a:rPr lang="en-US" sz="850" b="1" dirty="0"/>
              <a:t>353</a:t>
            </a:r>
            <a:endParaRPr lang="en-US" sz="850" b="1" dirty="0"/>
          </a:p>
        </p:txBody>
      </p:sp>
      <p:sp>
        <p:nvSpPr>
          <p:cNvPr id="116" name="Isosceles Triangle 115"/>
          <p:cNvSpPr/>
          <p:nvPr/>
        </p:nvSpPr>
        <p:spPr>
          <a:xfrm flipV="1">
            <a:off x="1769233" y="4246635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8D106B86-2C1D-4C37-AAEC-BECB664F03FD}" type="slidenum">
              <a:rPr lang="en-GB" smtClean="0"/>
            </a:fld>
            <a:endParaRPr lang="en-GB"/>
          </a:p>
        </p:txBody>
      </p:sp>
      <p:pic>
        <p:nvPicPr>
          <p:cNvPr id="6" name="Picture 5" descr="img (1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860" y="0"/>
            <a:ext cx="1175448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8D106B86-2C1D-4C37-AAEC-BECB664F03FD}" type="slidenum">
              <a:rPr lang="en-GB" smtClean="0"/>
            </a:fld>
            <a:endParaRPr lang="en-GB"/>
          </a:p>
        </p:txBody>
      </p:sp>
      <p:pic>
        <p:nvPicPr>
          <p:cNvPr id="17" name="Picture 16" descr="img (5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0375" y="0"/>
            <a:ext cx="906272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>
            <a:off x="443532" y="1943086"/>
            <a:ext cx="0" cy="55269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 bwMode="auto">
          <a:xfrm>
            <a:off x="117553" y="1137598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07" name="Straight Connector 206"/>
          <p:cNvCxnSpPr/>
          <p:nvPr/>
        </p:nvCxnSpPr>
        <p:spPr bwMode="auto">
          <a:xfrm>
            <a:off x="117553" y="1849553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0" name="Straight Connector 209"/>
          <p:cNvCxnSpPr/>
          <p:nvPr/>
        </p:nvCxnSpPr>
        <p:spPr bwMode="auto">
          <a:xfrm>
            <a:off x="117553" y="2551985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3" name="Straight Connector 212"/>
          <p:cNvCxnSpPr/>
          <p:nvPr/>
        </p:nvCxnSpPr>
        <p:spPr bwMode="auto">
          <a:xfrm>
            <a:off x="117553" y="328271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6" name="Straight Connector 215"/>
          <p:cNvCxnSpPr/>
          <p:nvPr/>
        </p:nvCxnSpPr>
        <p:spPr bwMode="auto">
          <a:xfrm>
            <a:off x="117553" y="3957548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cxnSp>
        <p:nvCxnSpPr>
          <p:cNvPr id="219" name="Straight Connector 218"/>
          <p:cNvCxnSpPr/>
          <p:nvPr/>
        </p:nvCxnSpPr>
        <p:spPr bwMode="auto">
          <a:xfrm>
            <a:off x="117553" y="4706626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26" name="Title 2"/>
          <p:cNvSpPr>
            <a:spLocks noGrp="1"/>
          </p:cNvSpPr>
          <p:nvPr>
            <p:ph type="title"/>
          </p:nvPr>
        </p:nvSpPr>
        <p:spPr>
          <a:xfrm>
            <a:off x="619996" y="73725"/>
            <a:ext cx="10514013" cy="332399"/>
          </a:xfrm>
        </p:spPr>
        <p:txBody>
          <a:bodyPr/>
          <a:lstStyle/>
          <a:p>
            <a:r>
              <a:rPr lang="en-US" sz="2400">
                <a:solidFill>
                  <a:schemeClr val="tx2"/>
                </a:solidFill>
              </a:rPr>
              <a:t>Emerging Relativity of roles – SCM </a:t>
            </a:r>
            <a:endParaRPr lang="en-US" sz="2400">
              <a:solidFill>
                <a:schemeClr val="tx2"/>
              </a:solidFill>
            </a:endParaRPr>
          </a:p>
        </p:txBody>
      </p:sp>
      <p:sp>
        <p:nvSpPr>
          <p:cNvPr id="41" name="109"/>
          <p:cNvSpPr/>
          <p:nvPr/>
        </p:nvSpPr>
        <p:spPr bwMode="auto">
          <a:xfrm>
            <a:off x="5284083" y="1233259"/>
            <a:ext cx="1026214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/>
              <a:t>Head - Supply Chain (New role ) </a:t>
            </a:r>
            <a:r>
              <a:rPr lang="en-US" sz="850" b="1"/>
              <a:t>1252  </a:t>
            </a:r>
            <a:endParaRPr lang="en-US" sz="850" b="1"/>
          </a:p>
        </p:txBody>
      </p:sp>
      <p:sp>
        <p:nvSpPr>
          <p:cNvPr id="42" name="10902"/>
          <p:cNvSpPr/>
          <p:nvPr/>
        </p:nvSpPr>
        <p:spPr bwMode="auto">
          <a:xfrm>
            <a:off x="2637079" y="1918648"/>
            <a:ext cx="1402028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Head-Strategic Sourcing (Raw Materials)/ </a:t>
            </a:r>
            <a:r>
              <a:rPr lang="en-US" sz="850" b="0" i="0"/>
              <a:t>Head-Materials (</a:t>
            </a:r>
            <a:r>
              <a:rPr lang="en-US" sz="850"/>
              <a:t>L</a:t>
            </a:r>
            <a:r>
              <a:rPr lang="en-US" sz="850" b="0" i="0"/>
              <a:t>1A</a:t>
            </a:r>
            <a:r>
              <a:rPr lang="en-US" sz="850" b="0" i="0" dirty="0"/>
              <a:t>) </a:t>
            </a:r>
            <a:r>
              <a:rPr lang="en-US" sz="850" b="1" dirty="0"/>
              <a:t>732</a:t>
            </a:r>
            <a:endParaRPr lang="en-US" sz="850" b="1" dirty="0"/>
          </a:p>
        </p:txBody>
      </p:sp>
      <p:sp>
        <p:nvSpPr>
          <p:cNvPr id="43" name="10901"/>
          <p:cNvSpPr/>
          <p:nvPr/>
        </p:nvSpPr>
        <p:spPr bwMode="auto">
          <a:xfrm>
            <a:off x="6310297" y="2650484"/>
            <a:ext cx="867600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Head-Commercial (</a:t>
            </a:r>
            <a:r>
              <a:rPr lang="en-US" sz="850" dirty="0"/>
              <a:t>L</a:t>
            </a:r>
            <a:r>
              <a:rPr lang="en-US" sz="850" b="0" i="0" dirty="0"/>
              <a:t>1C) </a:t>
            </a:r>
            <a:r>
              <a:rPr lang="en-US" sz="850" b="1" dirty="0"/>
              <a:t>611  </a:t>
            </a:r>
            <a:endParaRPr lang="en-US" sz="850" b="1" dirty="0"/>
          </a:p>
        </p:txBody>
      </p:sp>
      <p:sp>
        <p:nvSpPr>
          <p:cNvPr id="44" name="1090201"/>
          <p:cNvSpPr/>
          <p:nvPr/>
        </p:nvSpPr>
        <p:spPr bwMode="auto">
          <a:xfrm>
            <a:off x="2637079" y="3344632"/>
            <a:ext cx="1241236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Lead-Materials /      Lead-Sourcing (Raw Materials) (M3/M4) </a:t>
            </a:r>
            <a:r>
              <a:rPr lang="en-US" sz="850" b="1" dirty="0"/>
              <a:t>438  </a:t>
            </a:r>
            <a:endParaRPr lang="en-US" sz="850" b="1" dirty="0"/>
          </a:p>
        </p:txBody>
      </p:sp>
      <p:sp>
        <p:nvSpPr>
          <p:cNvPr id="45" name="1090101"/>
          <p:cNvSpPr/>
          <p:nvPr/>
        </p:nvSpPr>
        <p:spPr bwMode="auto">
          <a:xfrm>
            <a:off x="5662200" y="4059669"/>
            <a:ext cx="867600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 Logistics  (M4)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sp>
        <p:nvSpPr>
          <p:cNvPr id="46" name="1090102"/>
          <p:cNvSpPr/>
          <p:nvPr/>
        </p:nvSpPr>
        <p:spPr bwMode="auto">
          <a:xfrm>
            <a:off x="7370314" y="4062119"/>
            <a:ext cx="867600" cy="547200"/>
          </a:xfrm>
          <a:prstGeom prst="flowChartProcess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50" b="0" i="0" dirty="0"/>
              <a:t>Lead-Commercial  (M2/M3) </a:t>
            </a:r>
            <a:r>
              <a:rPr lang="en-US" sz="850" b="1" dirty="0"/>
              <a:t>344  </a:t>
            </a:r>
            <a:endParaRPr lang="en-US" sz="850" b="1" dirty="0"/>
          </a:p>
        </p:txBody>
      </p:sp>
      <p:cxnSp>
        <p:nvCxnSpPr>
          <p:cNvPr id="52" name="Straight Connector 51"/>
          <p:cNvCxnSpPr/>
          <p:nvPr/>
        </p:nvCxnSpPr>
        <p:spPr bwMode="auto">
          <a:xfrm>
            <a:off x="117553" y="5388360"/>
            <a:ext cx="11978640" cy="0"/>
          </a:xfrm>
          <a:prstGeom prst="line">
            <a:avLst/>
          </a:prstGeom>
          <a:solidFill>
            <a:srgbClr val="FFFFE1"/>
          </a:solidFill>
          <a:ln w="3175" cap="flat" cmpd="sng" algn="ctr">
            <a:solidFill>
              <a:schemeClr val="bg1">
                <a:lumMod val="65000"/>
              </a:schemeClr>
            </a:solidFill>
            <a:prstDash val="lg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88" name="Isosceles Triangle 87"/>
          <p:cNvSpPr/>
          <p:nvPr/>
        </p:nvSpPr>
        <p:spPr>
          <a:xfrm>
            <a:off x="3730407" y="3396055"/>
            <a:ext cx="108413" cy="4816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87" name="Isosceles Triangle 86"/>
          <p:cNvSpPr/>
          <p:nvPr/>
        </p:nvSpPr>
        <p:spPr>
          <a:xfrm flipV="1">
            <a:off x="8451934" y="102005"/>
            <a:ext cx="137160" cy="9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91" name="Isosceles Triangle 90"/>
          <p:cNvSpPr/>
          <p:nvPr/>
        </p:nvSpPr>
        <p:spPr>
          <a:xfrm rot="10800000" flipV="1">
            <a:off x="8449466" y="349233"/>
            <a:ext cx="137160" cy="91440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92" name="TextBox 91"/>
          <p:cNvSpPr txBox="1"/>
          <p:nvPr/>
        </p:nvSpPr>
        <p:spPr>
          <a:xfrm>
            <a:off x="8632263" y="48921"/>
            <a:ext cx="811688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Negative Outlier</a:t>
            </a:r>
            <a:endParaRPr lang="en-US" sz="800" i="1"/>
          </a:p>
        </p:txBody>
      </p:sp>
      <p:sp>
        <p:nvSpPr>
          <p:cNvPr id="93" name="TextBox 92"/>
          <p:cNvSpPr txBox="1"/>
          <p:nvPr/>
        </p:nvSpPr>
        <p:spPr>
          <a:xfrm>
            <a:off x="8632263" y="296149"/>
            <a:ext cx="76520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Positive Outlier</a:t>
            </a:r>
            <a:endParaRPr lang="en-US" sz="800" i="1"/>
          </a:p>
        </p:txBody>
      </p:sp>
      <p:sp>
        <p:nvSpPr>
          <p:cNvPr id="94" name="10211"/>
          <p:cNvSpPr/>
          <p:nvPr/>
        </p:nvSpPr>
        <p:spPr bwMode="auto">
          <a:xfrm>
            <a:off x="9549854" y="49255"/>
            <a:ext cx="536988" cy="196940"/>
          </a:xfrm>
          <a:prstGeom prst="flowChartProcess">
            <a:avLst/>
          </a:prstGeom>
          <a:solidFill>
            <a:schemeClr val="tx2">
              <a:lumMod val="10000"/>
              <a:lumOff val="9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95" name="10211"/>
          <p:cNvSpPr/>
          <p:nvPr/>
        </p:nvSpPr>
        <p:spPr bwMode="auto">
          <a:xfrm>
            <a:off x="9549384" y="296483"/>
            <a:ext cx="536988" cy="196940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="horz" wrap="square" lIns="12700" tIns="0" rIns="1270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700"/>
          </a:p>
        </p:txBody>
      </p:sp>
      <p:sp>
        <p:nvSpPr>
          <p:cNvPr id="96" name="TextBox 95"/>
          <p:cNvSpPr txBox="1"/>
          <p:nvPr/>
        </p:nvSpPr>
        <p:spPr>
          <a:xfrm>
            <a:off x="10095039" y="48921"/>
            <a:ext cx="755582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Step-Gap</a:t>
            </a:r>
            <a:endParaRPr lang="en-US" sz="800" i="1"/>
          </a:p>
        </p:txBody>
      </p:sp>
      <p:sp>
        <p:nvSpPr>
          <p:cNvPr id="97" name="TextBox 96"/>
          <p:cNvSpPr txBox="1"/>
          <p:nvPr/>
        </p:nvSpPr>
        <p:spPr>
          <a:xfrm>
            <a:off x="10095039" y="296149"/>
            <a:ext cx="733140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Step-Gap</a:t>
            </a:r>
            <a:endParaRPr lang="en-US" sz="800" i="1"/>
          </a:p>
        </p:txBody>
      </p:sp>
      <p:sp>
        <p:nvSpPr>
          <p:cNvPr id="98" name="TextBox 97"/>
          <p:cNvSpPr txBox="1"/>
          <p:nvPr/>
        </p:nvSpPr>
        <p:spPr>
          <a:xfrm>
            <a:off x="11183143" y="296149"/>
            <a:ext cx="1008857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Low Span of Control</a:t>
            </a:r>
            <a:endParaRPr lang="en-US" sz="800" i="1"/>
          </a:p>
        </p:txBody>
      </p:sp>
      <p:sp>
        <p:nvSpPr>
          <p:cNvPr id="99" name="TextBox 98"/>
          <p:cNvSpPr txBox="1"/>
          <p:nvPr/>
        </p:nvSpPr>
        <p:spPr>
          <a:xfrm>
            <a:off x="11170261" y="48921"/>
            <a:ext cx="1031299" cy="19760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algn="l"/>
            <a:r>
              <a:rPr lang="en-US" sz="800" i="1"/>
              <a:t>High Span of Control</a:t>
            </a:r>
            <a:endParaRPr lang="en-US" sz="800" i="1"/>
          </a:p>
        </p:txBody>
      </p:sp>
      <p:pic>
        <p:nvPicPr>
          <p:cNvPr id="100" name="Graphic 99" descr="Bookmark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013763" y="343881"/>
            <a:ext cx="247485" cy="167943"/>
          </a:xfrm>
          <a:prstGeom prst="rect">
            <a:avLst/>
          </a:prstGeom>
        </p:spPr>
      </p:pic>
      <p:pic>
        <p:nvPicPr>
          <p:cNvPr id="101" name="Graphic 100" descr="Bookmark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95924" y="83718"/>
            <a:ext cx="247485" cy="167943"/>
          </a:xfrm>
          <a:prstGeom prst="rect">
            <a:avLst/>
          </a:prstGeom>
        </p:spPr>
      </p:pic>
      <p:graphicFrame>
        <p:nvGraphicFramePr>
          <p:cNvPr id="102" name="Table 3"/>
          <p:cNvGraphicFramePr>
            <a:graphicFrameLocks noGrp="1"/>
          </p:cNvGraphicFramePr>
          <p:nvPr/>
        </p:nvGraphicFramePr>
        <p:xfrm>
          <a:off x="7568" y="452671"/>
          <a:ext cx="157820" cy="5648904"/>
        </p:xfrm>
        <a:graphic>
          <a:graphicData uri="http://schemas.openxmlformats.org/drawingml/2006/table">
            <a:tbl>
              <a:tblPr firstRow="1" bandRow="1">
                <a:tableStyleId>{0EF5C547-3BE9-4BB1-989C-17B2047E03DF}</a:tableStyleId>
              </a:tblPr>
              <a:tblGrid>
                <a:gridCol w="157820"/>
              </a:tblGrid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L1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L2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L3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L4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L5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L6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L7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706113">
                <a:tc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chemeClr val="tx1"/>
                          </a:solidFill>
                        </a:rPr>
                        <a:t>L8</a:t>
                      </a:r>
                      <a:endParaRPr lang="en-US" sz="800" b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vert="vert27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3" name="Flowchart: Process 102"/>
          <p:cNvSpPr/>
          <p:nvPr/>
        </p:nvSpPr>
        <p:spPr bwMode="auto">
          <a:xfrm>
            <a:off x="169649" y="52876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1350-2000</a:t>
            </a:r>
            <a:endParaRPr lang="en-US" sz="800" b="0" i="0">
              <a:latin typeface="Arial Narrow" panose="020B0606020202030204" pitchFamily="34" charset="0"/>
            </a:endParaRPr>
          </a:p>
        </p:txBody>
      </p:sp>
      <p:sp>
        <p:nvSpPr>
          <p:cNvPr id="104" name="Flowchart: Process 103"/>
          <p:cNvSpPr/>
          <p:nvPr/>
        </p:nvSpPr>
        <p:spPr bwMode="auto">
          <a:xfrm>
            <a:off x="169649" y="1248695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950-1349 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338922" y="496692"/>
            <a:ext cx="221783" cy="552690"/>
            <a:chOff x="332658" y="512279"/>
            <a:chExt cx="221783" cy="552690"/>
          </a:xfrm>
        </p:grpSpPr>
        <p:cxnSp>
          <p:nvCxnSpPr>
            <p:cNvPr id="106" name="Straight Arrow Connector 105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TextBox 106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50%</a:t>
              </a:r>
              <a:endParaRPr lang="en-US" sz="700" i="1">
                <a:latin typeface="Arial Narrow"/>
                <a:cs typeface="Arial" panose="020B0604020202020204"/>
              </a:endParaRP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342983" y="1236369"/>
            <a:ext cx="221783" cy="552690"/>
            <a:chOff x="332658" y="512279"/>
            <a:chExt cx="221783" cy="552690"/>
          </a:xfrm>
        </p:grpSpPr>
        <p:cxnSp>
          <p:nvCxnSpPr>
            <p:cNvPr id="110" name="Straight Arrow Connector 10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42%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16" name="Flowchart: Process 115"/>
          <p:cNvSpPr/>
          <p:nvPr/>
        </p:nvSpPr>
        <p:spPr bwMode="auto">
          <a:xfrm>
            <a:off x="169649" y="3355559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369-501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sp>
        <p:nvSpPr>
          <p:cNvPr id="120" name="Flowchart: Process 119"/>
          <p:cNvSpPr/>
          <p:nvPr/>
        </p:nvSpPr>
        <p:spPr bwMode="auto">
          <a:xfrm>
            <a:off x="169649" y="4060774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310-368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21" name="Group 120"/>
          <p:cNvGrpSpPr/>
          <p:nvPr/>
        </p:nvGrpSpPr>
        <p:grpSpPr>
          <a:xfrm>
            <a:off x="338922" y="3349221"/>
            <a:ext cx="221783" cy="552690"/>
            <a:chOff x="332658" y="512279"/>
            <a:chExt cx="221783" cy="552690"/>
          </a:xfrm>
        </p:grpSpPr>
        <p:cxnSp>
          <p:nvCxnSpPr>
            <p:cNvPr id="122" name="Straight Arrow Connector 121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extBox 122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35%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24" name="Flowchart: Process 123"/>
          <p:cNvSpPr/>
          <p:nvPr/>
        </p:nvSpPr>
        <p:spPr bwMode="auto">
          <a:xfrm>
            <a:off x="169649" y="477234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268-309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342983" y="4046841"/>
            <a:ext cx="221783" cy="552690"/>
            <a:chOff x="332658" y="512279"/>
            <a:chExt cx="221783" cy="552690"/>
          </a:xfrm>
        </p:grpSpPr>
        <p:cxnSp>
          <p:nvCxnSpPr>
            <p:cNvPr id="126" name="Straight Arrow Connector 125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20%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128" name="Flowchart: Process 127"/>
          <p:cNvSpPr/>
          <p:nvPr/>
        </p:nvSpPr>
        <p:spPr bwMode="auto">
          <a:xfrm>
            <a:off x="199050" y="5418183"/>
            <a:ext cx="117416" cy="676394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i="0">
                <a:latin typeface="Arial Narrow" panose="020B0606020202030204" pitchFamily="34" charset="0"/>
              </a:rPr>
              <a:t>267 and Below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grpSp>
        <p:nvGrpSpPr>
          <p:cNvPr id="129" name="Group 128"/>
          <p:cNvGrpSpPr/>
          <p:nvPr/>
        </p:nvGrpSpPr>
        <p:grpSpPr>
          <a:xfrm>
            <a:off x="338922" y="4762702"/>
            <a:ext cx="221783" cy="552690"/>
            <a:chOff x="332658" y="512279"/>
            <a:chExt cx="221783" cy="552690"/>
          </a:xfrm>
        </p:grpSpPr>
        <p:cxnSp>
          <p:nvCxnSpPr>
            <p:cNvPr id="130" name="Straight Arrow Connector 129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TextBox 130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>
              <a:spAutoFit/>
            </a:bodyPr>
            <a:lstStyle/>
            <a:p>
              <a:pPr algn="l"/>
              <a:r>
                <a:rPr lang="en-US" sz="700" i="1">
                  <a:latin typeface="Arial Narrow" panose="020B0606020202030204" pitchFamily="34" charset="0"/>
                </a:rPr>
                <a:t>15%</a:t>
              </a:r>
              <a:endParaRPr lang="en-US" sz="700" i="1">
                <a:latin typeface="Arial Narrow" panose="020B0606020202030204" pitchFamily="34" charset="0"/>
              </a:endParaRPr>
            </a:p>
          </p:txBody>
        </p:sp>
      </p:grpSp>
      <p:sp>
        <p:nvSpPr>
          <p:cNvPr id="2" name="Flowchart: Process 1"/>
          <p:cNvSpPr/>
          <p:nvPr/>
        </p:nvSpPr>
        <p:spPr bwMode="auto">
          <a:xfrm>
            <a:off x="169649" y="1928158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686-949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sp>
        <p:nvSpPr>
          <p:cNvPr id="3" name="Flowchart: Process 2"/>
          <p:cNvSpPr/>
          <p:nvPr/>
        </p:nvSpPr>
        <p:spPr bwMode="auto">
          <a:xfrm>
            <a:off x="169649" y="2646783"/>
            <a:ext cx="176219" cy="554602"/>
          </a:xfrm>
          <a:prstGeom prst="flowChartProcess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E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rot="0" spcFirstLastPara="0" vert="vert270" wrap="square" lIns="18288" tIns="0" rIns="0" bIns="0" numCol="1" spcCol="0" rtlCol="0" fromWordArt="0" anchor="ctr" anchorCtr="0" forceAA="0" upright="1" compatLnSpc="1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>
                <a:latin typeface="Arial Narrow"/>
              </a:rPr>
              <a:t>502-685</a:t>
            </a:r>
            <a:endParaRPr lang="en-US" sz="800" b="1" i="0">
              <a:latin typeface="Arial Narrow" panose="020B0606020202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8922" y="2136745"/>
            <a:ext cx="221783" cy="181772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36000" rIns="36000" bIns="36000" rtlCol="0" anchor="t">
            <a:spAutoFit/>
          </a:bodyPr>
          <a:lstStyle/>
          <a:p>
            <a:pPr algn="l"/>
            <a:r>
              <a:rPr lang="en-US" sz="700" i="1">
                <a:latin typeface="Arial Narrow"/>
                <a:cs typeface="Arial" panose="020B0604020202020204"/>
              </a:rPr>
              <a:t>40%</a:t>
            </a:r>
            <a:endParaRPr lang="en-US" sz="700" i="1">
              <a:latin typeface="Arial Narrow"/>
              <a:cs typeface="Arial" panose="020B0604020202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1004" y="2819768"/>
            <a:ext cx="221783" cy="181772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36000" rIns="36000" bIns="36000" rtlCol="0" anchor="t">
            <a:spAutoFit/>
          </a:bodyPr>
          <a:lstStyle/>
          <a:p>
            <a:pPr algn="l"/>
            <a:r>
              <a:rPr lang="en-US" sz="700" i="1">
                <a:latin typeface="Arial Narrow"/>
                <a:cs typeface="Arial" panose="020B0604020202020204"/>
              </a:rPr>
              <a:t>40%</a:t>
            </a:r>
            <a:endParaRPr lang="en-US" sz="700" i="1">
              <a:latin typeface="Arial Narrow"/>
              <a:cs typeface="Arial" panose="020B0604020202020204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51004" y="2626109"/>
            <a:ext cx="221783" cy="552690"/>
            <a:chOff x="332658" y="512279"/>
            <a:chExt cx="221783" cy="552690"/>
          </a:xfrm>
        </p:grpSpPr>
        <p:cxnSp>
          <p:nvCxnSpPr>
            <p:cNvPr id="135" name="Straight Arrow Connector 134"/>
            <p:cNvCxnSpPr/>
            <p:nvPr/>
          </p:nvCxnSpPr>
          <p:spPr>
            <a:xfrm>
              <a:off x="437268" y="512279"/>
              <a:ext cx="0" cy="552690"/>
            </a:xfrm>
            <a:prstGeom prst="straightConnector1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/>
            <p:cNvSpPr txBox="1"/>
            <p:nvPr/>
          </p:nvSpPr>
          <p:spPr>
            <a:xfrm>
              <a:off x="332658" y="705938"/>
              <a:ext cx="221783" cy="1817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36000" rIns="36000" bIns="36000" rtlCol="0" anchor="t">
              <a:spAutoFit/>
            </a:bodyPr>
            <a:lstStyle/>
            <a:p>
              <a:pPr algn="l"/>
              <a:r>
                <a:rPr lang="en-US" sz="700" i="1">
                  <a:latin typeface="Arial Narrow"/>
                  <a:cs typeface="Arial" panose="020B0604020202020204"/>
                </a:rPr>
                <a:t>40%</a:t>
              </a:r>
              <a:endParaRPr lang="en-US" sz="700" i="1">
                <a:latin typeface="Arial Narrow"/>
                <a:cs typeface="Arial" panose="020B0604020202020204"/>
              </a:endParaRPr>
            </a:p>
          </p:txBody>
        </p:sp>
      </p:grpSp>
      <p:cxnSp>
        <p:nvCxnSpPr>
          <p:cNvPr id="22" name="Connector: Elbow 21"/>
          <p:cNvCxnSpPr>
            <a:stCxn id="41" idx="2"/>
            <a:endCxn id="42" idx="0"/>
          </p:cNvCxnSpPr>
          <p:nvPr/>
        </p:nvCxnSpPr>
        <p:spPr>
          <a:xfrm rot="5400000">
            <a:off x="4498548" y="620005"/>
            <a:ext cx="138189" cy="2459097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/>
          <p:cNvCxnSpPr>
            <a:stCxn id="41" idx="2"/>
            <a:endCxn id="43" idx="0"/>
          </p:cNvCxnSpPr>
          <p:nvPr/>
        </p:nvCxnSpPr>
        <p:spPr>
          <a:xfrm rot="16200000" flipH="1">
            <a:off x="5835631" y="1742017"/>
            <a:ext cx="870025" cy="946907"/>
          </a:xfrm>
          <a:prstGeom prst="bentConnector3">
            <a:avLst>
              <a:gd name="adj1" fmla="val 748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onnector: Elbow 52"/>
          <p:cNvCxnSpPr>
            <a:stCxn id="43" idx="2"/>
            <a:endCxn id="45" idx="0"/>
          </p:cNvCxnSpPr>
          <p:nvPr/>
        </p:nvCxnSpPr>
        <p:spPr>
          <a:xfrm rot="5400000">
            <a:off x="5989057" y="3304628"/>
            <a:ext cx="861985" cy="648097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or: Elbow 54"/>
          <p:cNvCxnSpPr>
            <a:stCxn id="43" idx="2"/>
            <a:endCxn id="46" idx="0"/>
          </p:cNvCxnSpPr>
          <p:nvPr/>
        </p:nvCxnSpPr>
        <p:spPr>
          <a:xfrm rot="16200000" flipH="1">
            <a:off x="6841888" y="3099892"/>
            <a:ext cx="864435" cy="1060017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Connector: Elbow 56"/>
          <p:cNvCxnSpPr>
            <a:stCxn id="42" idx="2"/>
            <a:endCxn id="44" idx="0"/>
          </p:cNvCxnSpPr>
          <p:nvPr/>
        </p:nvCxnSpPr>
        <p:spPr>
          <a:xfrm rot="5400000">
            <a:off x="2858503" y="2865042"/>
            <a:ext cx="878784" cy="80396"/>
          </a:xfrm>
          <a:prstGeom prst="bentConnector3">
            <a:avLst>
              <a:gd name="adj1" fmla="val 896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9788" y="3235099"/>
            <a:ext cx="6050869" cy="387798"/>
          </a:xfrm>
        </p:spPr>
        <p:txBody>
          <a:bodyPr/>
          <a:lstStyle/>
          <a:p>
            <a:r>
              <a:rPr lang="en-US" sz="2800" spc="-5">
                <a:solidFill>
                  <a:srgbClr val="FFFFFF"/>
                </a:solidFill>
              </a:rPr>
              <a:t>End of the Document</a:t>
            </a:r>
            <a:endParaRPr lang="en-US" sz="2800" spc="-5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687175" y="6489700"/>
            <a:ext cx="504825" cy="231775"/>
          </a:xfrm>
        </p:spPr>
        <p:txBody>
          <a:bodyPr/>
          <a:lstStyle/>
          <a:p>
            <a:fld id="{8D106B86-2C1D-4C37-AAEC-BECB664F03FD}" type="slidenum">
              <a:rPr lang="en-GB" smtClean="0"/>
            </a:fld>
            <a:endParaRPr 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rn Ferry - Who we are">
  <a:themeElements>
    <a:clrScheme name="Korn Ferry">
      <a:dk1>
        <a:sysClr val="windowText" lastClr="000000"/>
      </a:dk1>
      <a:lt1>
        <a:sysClr val="window" lastClr="FFFFFF"/>
      </a:lt1>
      <a:dk2>
        <a:srgbClr val="006550"/>
      </a:dk2>
      <a:lt2>
        <a:srgbClr val="77BC1F"/>
      </a:lt2>
      <a:accent1>
        <a:srgbClr val="006550"/>
      </a:accent1>
      <a:accent2>
        <a:srgbClr val="77BC1F"/>
      </a:accent2>
      <a:accent3>
        <a:srgbClr val="053329"/>
      </a:accent3>
      <a:accent4>
        <a:srgbClr val="929192"/>
      </a:accent4>
      <a:accent5>
        <a:srgbClr val="DBD9D6"/>
      </a:accent5>
      <a:accent6>
        <a:srgbClr val="C4D600"/>
      </a:accent6>
      <a:hlink>
        <a:srgbClr val="002060"/>
      </a:hlink>
      <a:folHlink>
        <a:srgbClr val="00206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spAutoFit/>
      </a:bodyPr>
      <a:lstStyle>
        <a:defPPr algn="l">
          <a:defRPr dirty="0" err="1" smtClean="0"/>
        </a:defPPr>
      </a:lstStyle>
    </a:txDef>
  </a:objectDefaults>
  <a:custClrLst>
    <a:custClr name="Forest Green">
      <a:srgbClr val="006550"/>
    </a:custClr>
    <a:custClr name="Line Green">
      <a:srgbClr val="C4D600"/>
    </a:custClr>
    <a:custClr name="Midnight">
      <a:srgbClr val="002D5C"/>
    </a:custClr>
    <a:custClr name="Dark Midnight">
      <a:srgbClr val="00183B"/>
    </a:custClr>
    <a:custClr name="Sky">
      <a:srgbClr val="007DA4"/>
    </a:custClr>
    <a:custClr name="Dark Sky">
      <a:srgbClr val="005971"/>
    </a:custClr>
    <a:custClr name="Aqua">
      <a:srgbClr val="00ADBB"/>
    </a:custClr>
    <a:custClr name="Dark Aqua">
      <a:srgbClr val="008B96"/>
    </a:custClr>
    <a:custClr name="Apple">
      <a:srgbClr val="77BC1F"/>
    </a:custClr>
    <a:custClr name="Dark Apple">
      <a:srgbClr val="578E31"/>
    </a:custClr>
    <a:custClr name="Amethyst">
      <a:srgbClr val="920A7A"/>
    </a:custClr>
    <a:custClr name="Dak Amethyst">
      <a:srgbClr val="750060"/>
    </a:custClr>
    <a:custClr name="Rose">
      <a:srgbClr val="D40A1C"/>
    </a:custClr>
    <a:custClr name="Dark Rose">
      <a:srgbClr val="971310"/>
    </a:custClr>
    <a:custClr name="Saffron">
      <a:srgbClr val="FF8300"/>
    </a:custClr>
    <a:custClr name="Dark Saffron">
      <a:srgbClr val="CA6C18"/>
    </a:custClr>
    <a:custClr name="Citrus">
      <a:srgbClr val="FFCE00"/>
    </a:custClr>
    <a:custClr name="Dark Citrus">
      <a:srgbClr val="DEB408"/>
    </a:custClr>
    <a:custClr name="Light Cool Gray">
      <a:srgbClr val="DBD9D6"/>
    </a:custClr>
    <a:custClr name="Dark Cool Gray">
      <a:srgbClr val="929192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orn Ferry - Amethyst">
  <a:themeElements>
    <a:clrScheme name="KF - Amethyst Palette">
      <a:dk1>
        <a:sysClr val="windowText" lastClr="000000"/>
      </a:dk1>
      <a:lt1>
        <a:sysClr val="window" lastClr="FFFFFF"/>
      </a:lt1>
      <a:dk2>
        <a:srgbClr val="006550"/>
      </a:dk2>
      <a:lt2>
        <a:srgbClr val="77BC1F"/>
      </a:lt2>
      <a:accent1>
        <a:srgbClr val="940A7A"/>
      </a:accent1>
      <a:accent2>
        <a:srgbClr val="750060"/>
      </a:accent2>
      <a:accent3>
        <a:srgbClr val="053329"/>
      </a:accent3>
      <a:accent4>
        <a:srgbClr val="929192"/>
      </a:accent4>
      <a:accent5>
        <a:srgbClr val="DBD9D6"/>
      </a:accent5>
      <a:accent6>
        <a:srgbClr val="C4D600"/>
      </a:accent6>
      <a:hlink>
        <a:srgbClr val="750060"/>
      </a:hlink>
      <a:folHlink>
        <a:srgbClr val="92919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spAutoFit/>
      </a:bodyPr>
      <a:lstStyle>
        <a:defPPr algn="l">
          <a:defRPr dirty="0" err="1" smtClean="0"/>
        </a:defPPr>
      </a:lstStyle>
    </a:txDef>
  </a:objectDefaults>
  <a:custClrLst>
    <a:custClr name="Forest Green">
      <a:srgbClr val="006550"/>
    </a:custClr>
    <a:custClr name="Line Green">
      <a:srgbClr val="C4D600"/>
    </a:custClr>
    <a:custClr name="Midnight">
      <a:srgbClr val="002D5C"/>
    </a:custClr>
    <a:custClr name="Dark Midnight">
      <a:srgbClr val="00183B"/>
    </a:custClr>
    <a:custClr name="Sky">
      <a:srgbClr val="007DA4"/>
    </a:custClr>
    <a:custClr name="Dark Sky">
      <a:srgbClr val="005971"/>
    </a:custClr>
    <a:custClr name="Aqua">
      <a:srgbClr val="00ADBB"/>
    </a:custClr>
    <a:custClr name="Dark Aqua">
      <a:srgbClr val="008B96"/>
    </a:custClr>
    <a:custClr name="Apple">
      <a:srgbClr val="77BC1F"/>
    </a:custClr>
    <a:custClr name="Dark Apple">
      <a:srgbClr val="578E31"/>
    </a:custClr>
    <a:custClr name="Amethyst">
      <a:srgbClr val="920A7A"/>
    </a:custClr>
    <a:custClr name="Dak Amethyst">
      <a:srgbClr val="750060"/>
    </a:custClr>
    <a:custClr name="Rose">
      <a:srgbClr val="D40A1C"/>
    </a:custClr>
    <a:custClr name="Dark Rose">
      <a:srgbClr val="971310"/>
    </a:custClr>
    <a:custClr name="Saffron">
      <a:srgbClr val="FF8300"/>
    </a:custClr>
    <a:custClr name="Dark Saffron">
      <a:srgbClr val="CA6C18"/>
    </a:custClr>
    <a:custClr name="Citrus">
      <a:srgbClr val="FFCE00"/>
    </a:custClr>
    <a:custClr name="Dark Citrus">
      <a:srgbClr val="DEB408"/>
    </a:custClr>
    <a:custClr name="Light Cool Gray">
      <a:srgbClr val="DBD9D6"/>
    </a:custClr>
    <a:custClr name="Dark Cool Gray">
      <a:srgbClr val="929192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��< ? x m l   v e r s i o n = " 1 . 0 " ? > < c t : c o n t e n t T y p e S c h e m a   c t : _ = " "   m a : _ = " "   m a : c o n t e n t T y p e N a m e = " D o c u m e n t "   m a : c o n t e n t T y p e I D = " 0 x 0 1 0 1 0 0 8 4 1 3 B 0 7 C 9 A 9 D 4 6 4 7 8 C C 2 D E C 1 B 7 1 7 F C 5 C "   m a : c o n t e n t T y p e V e r s i o n = " 1 2 "   m a : c o n t e n t T y p e D e s c r i p t i o n = " C r e a t e   a   n e w   d o c u m e n t . "   m a : c o n t e n t T y p e S c o p e = " "   m a : v e r s i o n I D = " 9 d 8 8 3 a 4 8 b 8 c e 3 6 e 9 6 0 8 1 5 e 1 b 2 6 c 7 6 0 1 2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0 b e 8 7 3 9 f 2 a 1 8 c 9 4 0 0 9 f 4 8 a 9 e 7 3 b 1 2 8 f d "   n s 2 : _ = " "   n s 3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2 = " c 6 1 8 3 e 3 2 - 5 c 5 0 - 4 c d a - b 3 3 3 - 0 c 3 b a 0 5 7 7 6 2 f "   x m l n s : n s 3 = " d a c 4 0 9 0 2 - a f c 8 - 4 d b d - 8 0 d 4 - 3 4 3 3 b 3 d 1 f 9 0 5 " >  
 < x s d : i m p o r t   n a m e s p a c e = " c 6 1 8 3 e 3 2 - 5 c 5 0 - 4 c d a - b 3 3 3 - 0 c 3 b a 0 5 7 7 6 2 f " / >  
 < x s d : i m p o r t   n a m e s p a c e = " d a c 4 0 9 0 2 - a f c 8 - 4 d b d - 8 0 d 4 - 3 4 3 3 b 3 d 1 f 9 0 5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M e d i a S e r v i c e M e t a d a t a "   m i n O c c u r s = " 0 " / >  
 < x s d : e l e m e n t   r e f = " n s 2 : M e d i a S e r v i c e F a s t M e t a d a t a "   m i n O c c u r s = " 0 " / >  
 < x s d : e l e m e n t   r e f = " n s 2 : M e d i a S e r v i c e A u t o K e y P o i n t s "   m i n O c c u r s = " 0 " / >  
 < x s d : e l e m e n t   r e f = " n s 2 : M e d i a S e r v i c e K e y P o i n t s "   m i n O c c u r s = " 0 " / >  
 < x s d : e l e m e n t   r e f = " n s 3 : S h a r e d W i t h U s e r s "   m i n O c c u r s = " 0 " / >  
 < x s d : e l e m e n t   r e f = " n s 3 : S h a r e d W i t h D e t a i l s "   m i n O c c u r s = " 0 " / >  
 < x s d : e l e m e n t   r e f = " n s 2 : M e d i a S e r v i c e A u t o T a g s "   m i n O c c u r s = " 0 " / >  
 < x s d : e l e m e n t   r e f = " n s 2 : M e d i a S e r v i c e G e n e r a t i o n T i m e "   m i n O c c u r s = " 0 " / >  
 < x s d : e l e m e n t   r e f = " n s 2 : M e d i a S e r v i c e E v e n t H a s h C o d e "   m i n O c c u r s = " 0 " / >  
 < x s d : e l e m e n t   r e f = " n s 2 : M e d i a S e r v i c e O C R "   m i n O c c u r s = " 0 " / >  
 < x s d : e l e m e n t   r e f = " n s 2 : M e d i a S e r v i c e D a t e T a k e n "   m i n O c c u r s = " 0 " / >  
 < x s d : e l e m e n t   r e f = " n s 2 : M e d i a S e r v i c e O b j e c t D e t e c t o r V e r s i o n s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c 6 1 8 3 e 3 2 - 5 c 5 0 - 4 c d a - b 3 3 3 - 0 c 3 b a 0 5 7 7 6 2 f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M e d i a S e r v i c e M e t a d a t a "   m a : i n d e x = " 8 "   n i l l a b l e = " t r u e "   m a : d i s p l a y N a m e = " M e d i a S e r v i c e M e t a d a t a "   m a : h i d d e n = " t r u e "   m a : i n t e r n a l N a m e = " M e d i a S e r v i c e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F a s t M e t a d a t a "   m a : i n d e x = " 9 "   n i l l a b l e = " t r u e "   m a : d i s p l a y N a m e = " M e d i a S e r v i c e F a s t M e t a d a t a "   m a : h i d d e n = " t r u e "   m a : i n t e r n a l N a m e = " M e d i a S e r v i c e F a s t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A u t o K e y P o i n t s "   m a : i n d e x = " 1 0 "   n i l l a b l e = " t r u e "   m a : d i s p l a y N a m e = " M e d i a S e r v i c e A u t o K e y P o i n t s "   m a : h i d d e n = " t r u e "   m a : i n t e r n a l N a m e = " M e d i a S e r v i c e A u t o K e y P o i n t s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K e y P o i n t s "   m a : i n d e x = " 1 1 "   n i l l a b l e = " t r u e "   m a : d i s p l a y N a m e = " K e y P o i n t s "   m a : i n t e r n a l N a m e = " M e d i a S e r v i c e K e y P o i n t s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A u t o T a g s "   m a : i n d e x = " 1 4 "   n i l l a b l e = " t r u e "   m a : d i s p l a y N a m e = " T a g s "   m a : i n t e r n a l N a m e = " M e d i a S e r v i c e A u t o T a g s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G e n e r a t i o n T i m e "   m a : i n d e x = " 1 5 "   n i l l a b l e = " t r u e "   m a : d i s p l a y N a m e = " M e d i a S e r v i c e G e n e r a t i o n T i m e "   m a : h i d d e n = " t r u e "   m a : i n t e r n a l N a m e = " M e d i a S e r v i c e G e n e r a t i o n T i m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E v e n t H a s h C o d e "   m a : i n d e x = " 1 6 "   n i l l a b l e = " t r u e "   m a : d i s p l a y N a m e = " M e d i a S e r v i c e E v e n t H a s h C o d e "   m a : h i d d e n = " t r u e "   m a : i n t e r n a l N a m e = " M e d i a S e r v i c e E v e n t H a s h C o d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O C R "   m a : i n d e x = " 1 7 "   n i l l a b l e = " t r u e "   m a : d i s p l a y N a m e = " E x t r a c t e d   T e x t "   m a : i n t e r n a l N a m e = " M e d i a S e r v i c e O C R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D a t e T a k e n "   m a : i n d e x = " 1 8 "   n i l l a b l e = " t r u e "   m a : d i s p l a y N a m e = " M e d i a S e r v i c e D a t e T a k e n "   m a : h i d d e n = " t r u e "   m a : i n t e r n a l N a m e = " M e d i a S e r v i c e D a t e T a k e n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O b j e c t D e t e c t o r V e r s i o n s "   m a : i n d e x = " 1 9 "   n i l l a b l e = " t r u e "   m a : d i s p l a y N a m e = " M e d i a S e r v i c e O b j e c t D e t e c t o r V e r s i o n s "   m a : h i d d e n = " t r u e "   m a : i n d e x e d = " t r u e "   m a : i n t e r n a l N a m e = " M e d i a S e r v i c e O b j e c t D e t e c t o r V e r s i o n s "   m a : r e a d O n l y = " t r u e " >  
 < x s d : s i m p l e T y p e >  
 < x s d : r e s t r i c t i o n   b a s e = " d m s : T e x t " / >  
 < / x s d : s i m p l e T y p e >  
 < / x s d : e l e m e n t >  
 < / x s d : s c h e m a >  
 < x s d : s c h e m a   t a r g e t N a m e s p a c e = " d a c 4 0 9 0 2 - a f c 8 - 4 d b d - 8 0 d 4 - 3 4 3 3 b 3 d 1 f 9 0 5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S h a r e d W i t h U s e r s "   m a : i n d e x = " 1 2 "   n i l l a b l e = " t r u e "   m a : d i s p l a y N a m e = " S h a r e d   W i t h "   m a : i n t e r n a l N a m e = " S h a r e d W i t h U s e r s "   m a : r e a d O n l y = " t r u e " >  
 < x s d : c o m p l e x T y p e >  
 < x s d : c o m p l e x C o n t e n t >  
 < x s d : e x t e n s i o n   b a s e = " d m s : U s e r M u l t i " >  
 < x s d : s e q u e n c e >  
 < x s d : e l e m e n t   n a m e = " U s e r I n f o "   m i n O c c u r s = " 0 "   m a x O c c u r s = " u n b o u n d e d " >  
 < x s d : c o m p l e x T y p e >  
 < x s d : s e q u e n c e >  
 < x s d : e l e m e n t   n a m e = " D i s p l a y N a m e "   t y p e = " x s d : s t r i n g "   m i n O c c u r s = " 0 " / >  
 < x s d : e l e m e n t   n a m e = " A c c o u n t I d "   t y p e = " d m s : U s e r I d "   m i n O c c u r s = " 0 "   n i l l a b l e = " t r u e " / >  
 < x s d : e l e m e n t   n a m e = " A c c o u n t T y p e "   t y p e = " x s d : s t r i n g "   m i n O c c u r s = " 0 " / >  
 < / x s d : s e q u e n c e >  
 < / x s d : c o m p l e x T y p e >  
 < / x s d : e l e m e n t >  
 < / x s d : s e q u e n c e >  
 < / x s d : e x t e n s i o n >  
 < / x s d : c o m p l e x C o n t e n t >  
 < / x s d : c o m p l e x T y p e >  
 < / x s d : e l e m e n t >  
 < x s d : e l e m e n t   n a m e = " S h a r e d W i t h D e t a i l s "   m a : i n d e x = " 1 3 "   n i l l a b l e = " t r u e "   m a : d i s p l a y N a m e = " S h a r e d   W i t h   D e t a i l s "   m a : i n t e r n a l N a m e = " S h a r e d W i t h D e t a i l s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0 "   m a : d i s p l a y N a m e = " C o n t e n t   T y p e " / >  
 < x s d : e l e m e n t   r e f = " d c : t i t l e "   m i n O c c u r s = " 0 "   m a x O c c u r s = " 1 "   m a : i n d e x = " 4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2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S h a r e d W i t h U s e r s   x m l n s = " d a c 4 0 9 0 2 - a f c 8 - 4 d b d - 8 0 d 4 - 3 4 3 3 b 3 d 1 f 9 0 5 " > < U s e r I n f o > < D i s p l a y N a m e > N T   S e r v i c e \ s p s e a r c h < / D i s p l a y N a m e > < A c c o u n t I d > 9 < / A c c o u n t I d > < A c c o u n t T y p e / > < / U s e r I n f o > < U s e r I n f o > < D i s p l a y N a m e > M e d h a   G u p t a < / D i s p l a y N a m e > < A c c o u n t I d > 7 0 < / A c c o u n t I d > < A c c o u n t T y p e / > < / U s e r I n f o > < U s e r I n f o > < D i s p l a y N a m e > N a n d i n i   M a h e s h w a r i < / D i s p l a y N a m e > < A c c o u n t I d > 9 5 < / A c c o u n t I d > < A c c o u n t T y p e / > < / U s e r I n f o > < U s e r I n f o > < D i s p l a y N a m e > D o n g k h e n   T o n s i n g < / D i s p l a y N a m e > < A c c o u n t I d > 8 4 < / A c c o u n t I d > < A c c o u n t T y p e / > < / U s e r I n f o > < U s e r I n f o > < D i s p l a y N a m e > S a g a r   S a w h n e y < / D i s p l a y N a m e > < A c c o u n t I d > 1 2 < / A c c o u n t I d > < A c c o u n t T y p e / > < / U s e r I n f o > < U s e r I n f o > < D i s p l a y N a m e > A m i t   K u m a r < / D i s p l a y N a m e > < A c c o u n t I d > 1 1 < / A c c o u n t I d > < A c c o u n t T y p e / > < / U s e r I n f o > < / S h a r e d W i t h U s e r s > < / d o c u m e n t M a n a g e m e n t > < / p : p r o p e r t i e s > 
</file>

<file path=customXml/item3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Props1.xml><?xml version="1.0" encoding="utf-8"?>
<ds:datastoreItem xmlns:ds="http://schemas.openxmlformats.org/officeDocument/2006/customXml" ds:itemID="{8F8CD010-3D12-4683-9E60-E818995D9620}">
  <ds:schemaRefs/>
</ds:datastoreItem>
</file>

<file path=customXml/itemProps2.xml><?xml version="1.0" encoding="utf-8"?>
<ds:datastoreItem xmlns:ds="http://schemas.openxmlformats.org/officeDocument/2006/customXml" ds:itemID="{C98FD7B0-2A4A-482B-9E25-32143B34BC37}">
  <ds:schemaRefs/>
</ds:datastoreItem>
</file>

<file path=customXml/itemProps3.xml><?xml version="1.0" encoding="utf-8"?>
<ds:datastoreItem xmlns:ds="http://schemas.openxmlformats.org/officeDocument/2006/customXml" ds:itemID="{4C900927-8632-4602-90D8-E11CEDF120F6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2356</Words>
  <Application>WPS Presentation</Application>
  <PresentationFormat>Widescreen</PresentationFormat>
  <Paragraphs>233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SimSun</vt:lpstr>
      <vt:lpstr>Wingdings</vt:lpstr>
      <vt:lpstr>Wingdings 2</vt:lpstr>
      <vt:lpstr>Wingdings</vt:lpstr>
      <vt:lpstr>Arial</vt:lpstr>
      <vt:lpstr>Arial Narrow</vt:lpstr>
      <vt:lpstr>Arial Narrow</vt:lpstr>
      <vt:lpstr>Microsoft YaHei</vt:lpstr>
      <vt:lpstr>Arial Unicode MS</vt:lpstr>
      <vt:lpstr>Calibri</vt:lpstr>
      <vt:lpstr>Korn Ferry - Who we are</vt:lpstr>
      <vt:lpstr>Korn Ferry - Amethyst</vt:lpstr>
      <vt:lpstr>PowerPoint 演示文稿</vt:lpstr>
      <vt:lpstr>Legends on the detailed relativity charts** and analysis [2/2] </vt:lpstr>
      <vt:lpstr>Emerging Relativity of roles – SBUs (BU-A)</vt:lpstr>
      <vt:lpstr>PowerPoint 演示文稿</vt:lpstr>
      <vt:lpstr>PowerPoint 演示文稿</vt:lpstr>
      <vt:lpstr>Emerging Relativity of roles – SCM </vt:lpstr>
      <vt:lpstr>End of the Document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Template 2020</dc:title>
  <dc:creator>Akshit Bhasin</dc:creator>
  <cp:lastModifiedBy>yash</cp:lastModifiedBy>
  <cp:revision>4</cp:revision>
  <dcterms:created xsi:type="dcterms:W3CDTF">2020-10-02T11:53:00Z</dcterms:created>
  <dcterms:modified xsi:type="dcterms:W3CDTF">2023-11-22T01:21:01Z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PDocumentType">
    <vt:lpwstr/>
  </property>
  <property fmtid="{D5CDD505-2E9C-101B-9397-08002B2CF9AE}" pid="3" name="CPWorkingAtKornFerry">
    <vt:lpwstr/>
  </property>
  <property fmtid="{D5CDD505-2E9C-101B-9397-08002B2CF9AE}" pid="4" name="CPLoB">
    <vt:lpwstr/>
  </property>
  <property fmtid="{D5CDD505-2E9C-101B-9397-08002B2CF9AE}" pid="5" name="CPSolutionArea">
    <vt:lpwstr/>
  </property>
  <property fmtid="{D5CDD505-2E9C-101B-9397-08002B2CF9AE}" pid="6" name="CPImageCategory">
    <vt:lpwstr/>
  </property>
  <property fmtid="{D5CDD505-2E9C-101B-9397-08002B2CF9AE}" pid="7" name="CPTopic">
    <vt:lpwstr/>
  </property>
  <property fmtid="{D5CDD505-2E9C-101B-9397-08002B2CF9AE}" pid="8" name="CPKFInstituteMultiValue">
    <vt:lpwstr/>
  </property>
  <property fmtid="{D5CDD505-2E9C-101B-9397-08002B2CF9AE}" pid="9" name="CPKFClient">
    <vt:lpwstr/>
  </property>
  <property fmtid="{D5CDD505-2E9C-101B-9397-08002B2CF9AE}" pid="10" name="CPLanguage">
    <vt:lpwstr/>
  </property>
  <property fmtid="{D5CDD505-2E9C-101B-9397-08002B2CF9AE}" pid="11" name="CPClass">
    <vt:lpwstr/>
  </property>
  <property fmtid="{D5CDD505-2E9C-101B-9397-08002B2CF9AE}" pid="12" name="CPPurpose">
    <vt:lpwstr/>
  </property>
  <property fmtid="{D5CDD505-2E9C-101B-9397-08002B2CF9AE}" pid="13" name="CPMarqueeClient">
    <vt:lpwstr/>
  </property>
  <property fmtid="{D5CDD505-2E9C-101B-9397-08002B2CF9AE}" pid="14" name="CPGeography">
    <vt:lpwstr>9;#Global|cee01abb-2bef-4817-bcb7-438c3d80a0af</vt:lpwstr>
  </property>
  <property fmtid="{D5CDD505-2E9C-101B-9397-08002B2CF9AE}" pid="15" name="CPBusinessSystems">
    <vt:lpwstr/>
  </property>
  <property fmtid="{D5CDD505-2E9C-101B-9397-08002B2CF9AE}" pid="16" name="CPIndustry">
    <vt:lpwstr/>
  </property>
  <property fmtid="{D5CDD505-2E9C-101B-9397-08002B2CF9AE}" pid="17" name="CPMarketingCampaignMultiValue">
    <vt:lpwstr>1583;#Recasting the Korn Ferry Brand|fabe27c6-44f1-4c56-9da7-c04eaec421cb</vt:lpwstr>
  </property>
  <property fmtid="{D5CDD505-2E9C-101B-9397-08002B2CF9AE}" pid="18" name="CPDepartment">
    <vt:lpwstr>408;#Marketing|bad56283-5abb-4a8e-852a-29aaa3a11a0f</vt:lpwstr>
  </property>
  <property fmtid="{D5CDD505-2E9C-101B-9397-08002B2CF9AE}" pid="19" name="CPAboutKFMultiValue">
    <vt:lpwstr/>
  </property>
  <property fmtid="{D5CDD505-2E9C-101B-9397-08002B2CF9AE}" pid="20" name="CPWorkingWithClients">
    <vt:lpwstr/>
  </property>
  <property fmtid="{D5CDD505-2E9C-101B-9397-08002B2CF9AE}" pid="21" name="CPCOE">
    <vt:lpwstr/>
  </property>
  <property fmtid="{D5CDD505-2E9C-101B-9397-08002B2CF9AE}" pid="22" name="ComplianceAssetId">
    <vt:lpwstr/>
  </property>
  <property fmtid="{D5CDD505-2E9C-101B-9397-08002B2CF9AE}" pid="23" name="_ExtendedDescription">
    <vt:lpwstr/>
  </property>
  <property fmtid="{D5CDD505-2E9C-101B-9397-08002B2CF9AE}" pid="24" name="TriggerFlowInfo">
    <vt:lpwstr/>
  </property>
  <property fmtid="{D5CDD505-2E9C-101B-9397-08002B2CF9AE}" pid="25" name="ContentTypeId">
    <vt:lpwstr>0x0101008413B07C9A9D46478CC2DEC1B717FC5C</vt:lpwstr>
  </property>
  <property fmtid="{D5CDD505-2E9C-101B-9397-08002B2CF9AE}" pid="26" name="ICV">
    <vt:lpwstr>FF7055ED3A134DDAAE523B0AFF728AA8_12</vt:lpwstr>
  </property>
  <property fmtid="{D5CDD505-2E9C-101B-9397-08002B2CF9AE}" pid="27" name="KSOProductBuildVer">
    <vt:lpwstr>1033-12.2.0.13306</vt:lpwstr>
  </property>
</Properties>
</file>

<file path=docProps/thumbnail.jpeg>
</file>